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1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notesSlides/notesSlide2.xml" ContentType="application/vnd.openxmlformats-officedocument.presentationml.notesSlide+xml"/>
  <Override PartName="/ppt/embeddings/oleObject27.bin" ContentType="application/vnd.openxmlformats-officedocument.oleObject"/>
  <Override PartName="/ppt/notesSlides/notesSlide3.xml" ContentType="application/vnd.openxmlformats-officedocument.presentationml.notesSlide+xml"/>
  <Override PartName="/ppt/embeddings/oleObject28.bin" ContentType="application/vnd.openxmlformats-officedocument.oleObject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embeddings/oleObject29.bin" ContentType="application/vnd.openxmlformats-officedocument.oleObject"/>
  <Override PartName="/ppt/notesSlides/notesSlide11.xml" ContentType="application/vnd.openxmlformats-officedocument.presentationml.notesSlide+xml"/>
  <Override PartName="/ppt/embeddings/oleObject30.bin" ContentType="application/vnd.openxmlformats-officedocument.oleObject"/>
  <Override PartName="/ppt/notesSlides/notesSlide12.xml" ContentType="application/vnd.openxmlformats-officedocument.presentationml.notesSlide+xml"/>
  <Override PartName="/ppt/embeddings/oleObject31.bin" ContentType="application/vnd.openxmlformats-officedocument.oleObject"/>
  <Override PartName="/ppt/notesSlides/notesSlide13.xml" ContentType="application/vnd.openxmlformats-officedocument.presentationml.notesSlide+xml"/>
  <Override PartName="/ppt/embeddings/oleObject32.bin" ContentType="application/vnd.openxmlformats-officedocument.oleObject"/>
  <Override PartName="/ppt/notesSlides/notesSlide14.xml" ContentType="application/vnd.openxmlformats-officedocument.presentationml.notesSlide+xml"/>
  <Override PartName="/ppt/embeddings/oleObject33.bin" ContentType="application/vnd.openxmlformats-officedocument.oleObject"/>
  <Override PartName="/ppt/notesSlides/notesSlide15.xml" ContentType="application/vnd.openxmlformats-officedocument.presentationml.notesSlide+xml"/>
  <Override PartName="/ppt/embeddings/oleObject34.bin" ContentType="application/vnd.openxmlformats-officedocument.oleObject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4156" r:id="rId2"/>
  </p:sldMasterIdLst>
  <p:notesMasterIdLst>
    <p:notesMasterId r:id="rId64"/>
  </p:notesMasterIdLst>
  <p:sldIdLst>
    <p:sldId id="260" r:id="rId3"/>
    <p:sldId id="381" r:id="rId4"/>
    <p:sldId id="382" r:id="rId5"/>
    <p:sldId id="383" r:id="rId6"/>
    <p:sldId id="384" r:id="rId7"/>
    <p:sldId id="385" r:id="rId8"/>
    <p:sldId id="386" r:id="rId9"/>
    <p:sldId id="387" r:id="rId10"/>
    <p:sldId id="441" r:id="rId11"/>
    <p:sldId id="388" r:id="rId12"/>
    <p:sldId id="389" r:id="rId13"/>
    <p:sldId id="390" r:id="rId14"/>
    <p:sldId id="391" r:id="rId15"/>
    <p:sldId id="392" r:id="rId16"/>
    <p:sldId id="513" r:id="rId17"/>
    <p:sldId id="393" r:id="rId18"/>
    <p:sldId id="394" r:id="rId19"/>
    <p:sldId id="514" r:id="rId20"/>
    <p:sldId id="395" r:id="rId21"/>
    <p:sldId id="515" r:id="rId22"/>
    <p:sldId id="396" r:id="rId23"/>
    <p:sldId id="397" r:id="rId24"/>
    <p:sldId id="398" r:id="rId25"/>
    <p:sldId id="516" r:id="rId26"/>
    <p:sldId id="399" r:id="rId27"/>
    <p:sldId id="400" r:id="rId28"/>
    <p:sldId id="518" r:id="rId29"/>
    <p:sldId id="519" r:id="rId30"/>
    <p:sldId id="401" r:id="rId31"/>
    <p:sldId id="520" r:id="rId32"/>
    <p:sldId id="521" r:id="rId33"/>
    <p:sldId id="522" r:id="rId34"/>
    <p:sldId id="523" r:id="rId35"/>
    <p:sldId id="524" r:id="rId36"/>
    <p:sldId id="402" r:id="rId37"/>
    <p:sldId id="525" r:id="rId38"/>
    <p:sldId id="403" r:id="rId39"/>
    <p:sldId id="405" r:id="rId40"/>
    <p:sldId id="407" r:id="rId41"/>
    <p:sldId id="408" r:id="rId42"/>
    <p:sldId id="409" r:id="rId43"/>
    <p:sldId id="517" r:id="rId44"/>
    <p:sldId id="410" r:id="rId45"/>
    <p:sldId id="411" r:id="rId46"/>
    <p:sldId id="412" r:id="rId47"/>
    <p:sldId id="413" r:id="rId48"/>
    <p:sldId id="416" r:id="rId49"/>
    <p:sldId id="417" r:id="rId50"/>
    <p:sldId id="418" r:id="rId51"/>
    <p:sldId id="419" r:id="rId52"/>
    <p:sldId id="420" r:id="rId53"/>
    <p:sldId id="421" r:id="rId54"/>
    <p:sldId id="422" r:id="rId55"/>
    <p:sldId id="423" r:id="rId56"/>
    <p:sldId id="424" r:id="rId57"/>
    <p:sldId id="425" r:id="rId58"/>
    <p:sldId id="426" r:id="rId59"/>
    <p:sldId id="427" r:id="rId60"/>
    <p:sldId id="428" r:id="rId61"/>
    <p:sldId id="429" r:id="rId62"/>
    <p:sldId id="430" r:id="rId63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1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37" autoAdjust="0"/>
    <p:restoredTop sz="94660"/>
  </p:normalViewPr>
  <p:slideViewPr>
    <p:cSldViewPr>
      <p:cViewPr>
        <p:scale>
          <a:sx n="75" d="100"/>
          <a:sy n="75" d="100"/>
        </p:scale>
        <p:origin x="-1400" y="-4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notesMaster" Target="notesMasters/notesMaster1.xml"/><Relationship Id="rId65" Type="http://schemas.openxmlformats.org/officeDocument/2006/relationships/printerSettings" Target="printerSettings/printerSettings1.bin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1" Type="http://schemas.openxmlformats.org/officeDocument/2006/relationships/image" Target="../media/image27.emf"/><Relationship Id="rId2" Type="http://schemas.openxmlformats.org/officeDocument/2006/relationships/image" Target="../media/image28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1" Type="http://schemas.openxmlformats.org/officeDocument/2006/relationships/image" Target="../media/image27.emf"/><Relationship Id="rId2" Type="http://schemas.openxmlformats.org/officeDocument/2006/relationships/image" Target="../media/image28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Relationship Id="rId2" Type="http://schemas.openxmlformats.org/officeDocument/2006/relationships/image" Target="../media/image1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Relationship Id="rId2" Type="http://schemas.openxmlformats.org/officeDocument/2006/relationships/image" Target="../media/image1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733A8A7-2B29-46BB-9C4A-6F8C3F306B35}" type="datetimeFigureOut">
              <a:rPr lang="en-US"/>
              <a:pPr>
                <a:defRPr/>
              </a:pPr>
              <a:t>29/Oct/17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FC83412-AC68-4FE7-A6AF-3AFD038141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7841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</a:t>
            </a:r>
            <a:r>
              <a:rPr lang="en-US" i="1" dirty="0" smtClean="0"/>
              <a:t>w </a:t>
            </a:r>
            <a:r>
              <a:rPr lang="en-US" i="0" dirty="0" smtClean="0"/>
              <a:t>is differentiable and x, y, z are differentiable functions in </a:t>
            </a:r>
            <a:r>
              <a:rPr lang="en-US" i="1" dirty="0" smtClean="0"/>
              <a:t>t</a:t>
            </a:r>
            <a:r>
              <a:rPr lang="en-US" i="0" dirty="0" smtClean="0"/>
              <a:t> then </a:t>
            </a:r>
            <a:r>
              <a:rPr lang="en-US" i="1" dirty="0" smtClean="0"/>
              <a:t>w</a:t>
            </a:r>
            <a:r>
              <a:rPr lang="en-US" i="0" dirty="0" smtClean="0"/>
              <a:t> is also differentiable in </a:t>
            </a:r>
            <a:r>
              <a:rPr lang="en-US" i="1" dirty="0" smtClean="0"/>
              <a:t>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C83412-AC68-4FE7-A6AF-3AFD0381415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889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latin typeface="Times New Roman" pitchFamily="18" charset="0"/>
            </a:endParaRPr>
          </a:p>
        </p:txBody>
      </p:sp>
      <p:sp>
        <p:nvSpPr>
          <p:cNvPr id="87043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66825" y="727075"/>
            <a:ext cx="4781550" cy="3586163"/>
          </a:xfrm>
          <a:noFill/>
          <a:ln cap="flat">
            <a:solidFill>
              <a:srgbClr val="000000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latin typeface="Times New Roman" pitchFamily="18" charset="0"/>
            </a:endParaRPr>
          </a:p>
        </p:txBody>
      </p:sp>
      <p:sp>
        <p:nvSpPr>
          <p:cNvPr id="88067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66825" y="727075"/>
            <a:ext cx="4781550" cy="3586163"/>
          </a:xfrm>
          <a:noFill/>
          <a:ln cap="flat">
            <a:solidFill>
              <a:srgbClr val="000000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latin typeface="Times New Roman" pitchFamily="18" charset="0"/>
            </a:endParaRPr>
          </a:p>
        </p:txBody>
      </p:sp>
      <p:sp>
        <p:nvSpPr>
          <p:cNvPr id="89091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66825" y="727075"/>
            <a:ext cx="4781550" cy="3586163"/>
          </a:xfrm>
          <a:noFill/>
          <a:ln cap="flat">
            <a:solidFill>
              <a:srgbClr val="000000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latin typeface="Times New Roman" pitchFamily="18" charset="0"/>
            </a:endParaRPr>
          </a:p>
        </p:txBody>
      </p:sp>
      <p:sp>
        <p:nvSpPr>
          <p:cNvPr id="90115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66825" y="727075"/>
            <a:ext cx="4781550" cy="3586163"/>
          </a:xfrm>
          <a:noFill/>
          <a:ln cap="flat">
            <a:solidFill>
              <a:srgbClr val="000000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latin typeface="Times New Roman" pitchFamily="18" charset="0"/>
            </a:endParaRPr>
          </a:p>
        </p:txBody>
      </p:sp>
      <p:sp>
        <p:nvSpPr>
          <p:cNvPr id="91139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66825" y="727075"/>
            <a:ext cx="4781550" cy="3586163"/>
          </a:xfrm>
          <a:noFill/>
          <a:ln cap="flat">
            <a:solidFill>
              <a:srgbClr val="000000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latin typeface="Times New Roman" pitchFamily="18" charset="0"/>
            </a:endParaRPr>
          </a:p>
        </p:txBody>
      </p:sp>
      <p:sp>
        <p:nvSpPr>
          <p:cNvPr id="92163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66825" y="727075"/>
            <a:ext cx="4781550" cy="3586163"/>
          </a:xfrm>
          <a:noFill/>
          <a:ln cap="flat">
            <a:solidFill>
              <a:srgbClr val="000000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latin typeface="Times New Roman" pitchFamily="18" charset="0"/>
            </a:endParaRPr>
          </a:p>
        </p:txBody>
      </p:sp>
      <p:sp>
        <p:nvSpPr>
          <p:cNvPr id="93187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66825" y="727075"/>
            <a:ext cx="4781550" cy="3586163"/>
          </a:xfrm>
          <a:noFill/>
          <a:ln cap="flat">
            <a:solidFill>
              <a:srgbClr val="000000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C83412-AC68-4FE7-A6AF-3AFD03814150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23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latin typeface="Times New Roman" pitchFamily="18" charset="0"/>
            </a:endParaRPr>
          </a:p>
        </p:txBody>
      </p:sp>
      <p:sp>
        <p:nvSpPr>
          <p:cNvPr id="79875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66825" y="727075"/>
            <a:ext cx="4781550" cy="3586163"/>
          </a:xfrm>
          <a:noFill/>
          <a:ln cap="flat">
            <a:solidFill>
              <a:srgbClr val="000000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latin typeface="Times New Roman" pitchFamily="18" charset="0"/>
            </a:endParaRPr>
          </a:p>
        </p:txBody>
      </p:sp>
      <p:sp>
        <p:nvSpPr>
          <p:cNvPr id="80899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66825" y="727075"/>
            <a:ext cx="4781550" cy="3586163"/>
          </a:xfrm>
          <a:noFill/>
          <a:ln cap="flat">
            <a:solidFill>
              <a:srgbClr val="000000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latin typeface="Times New Roman" pitchFamily="18" charset="0"/>
            </a:endParaRPr>
          </a:p>
        </p:txBody>
      </p:sp>
      <p:sp>
        <p:nvSpPr>
          <p:cNvPr id="81923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66825" y="727075"/>
            <a:ext cx="4781550" cy="3586163"/>
          </a:xfrm>
          <a:noFill/>
          <a:ln cap="flat">
            <a:solidFill>
              <a:srgbClr val="000000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latin typeface="Times New Roman" pitchFamily="18" charset="0"/>
            </a:endParaRPr>
          </a:p>
        </p:txBody>
      </p:sp>
      <p:sp>
        <p:nvSpPr>
          <p:cNvPr id="829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66825" y="727075"/>
            <a:ext cx="4781550" cy="3586163"/>
          </a:xfrm>
          <a:noFill/>
          <a:ln cap="flat">
            <a:solidFill>
              <a:srgbClr val="000000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latin typeface="Times New Roman" pitchFamily="18" charset="0"/>
            </a:endParaRPr>
          </a:p>
        </p:txBody>
      </p:sp>
      <p:sp>
        <p:nvSpPr>
          <p:cNvPr id="83971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66825" y="727075"/>
            <a:ext cx="4781550" cy="3586163"/>
          </a:xfrm>
          <a:noFill/>
          <a:ln cap="flat">
            <a:solidFill>
              <a:srgbClr val="000000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latin typeface="Times New Roman" pitchFamily="18" charset="0"/>
            </a:endParaRPr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66825" y="727075"/>
            <a:ext cx="4781550" cy="3586163"/>
          </a:xfrm>
          <a:noFill/>
          <a:ln cap="flat">
            <a:solidFill>
              <a:srgbClr val="000000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latin typeface="Times New Roman" pitchFamily="18" charset="0"/>
            </a:endParaRPr>
          </a:p>
        </p:txBody>
      </p:sp>
      <p:sp>
        <p:nvSpPr>
          <p:cNvPr id="86019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66825" y="727075"/>
            <a:ext cx="4781550" cy="3586163"/>
          </a:xfrm>
          <a:noFill/>
          <a:ln cap="flat">
            <a:solidFill>
              <a:srgbClr val="000000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 userDrawn="1"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 userDrawn="1"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120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133600" cy="365125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B90E846-A1BC-429D-98DE-7659A7E7C340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24600"/>
            <a:ext cx="28956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24600"/>
            <a:ext cx="21336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4D8946F1-F572-4199-A26E-0C0B0F6B4A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9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8" name="Group 24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>
                <a:solidFill>
                  <a:srgbClr val="101141"/>
                </a:solidFill>
                <a:latin typeface="Arial" pitchFamily="34" charset="0"/>
                <a:cs typeface="Arial" pitchFamily="34" charset="0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 pitchFamily="34" charset="0"/>
                <a:cs typeface="Arial" pitchFamily="34" charset="0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1"/>
          </p:nvPr>
        </p:nvSpPr>
        <p:spPr>
          <a:xfrm>
            <a:off x="457200" y="6248400"/>
            <a:ext cx="2133600" cy="365125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385BC87-7D08-4A5B-8433-2FF7DCFABBFC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3124200" y="6248400"/>
            <a:ext cx="28956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6553200" y="6248400"/>
            <a:ext cx="21336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1723728-2EF6-4993-9B66-6790BF16EB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 userDrawn="1"/>
        </p:nvGrpSpPr>
        <p:grpSpPr bwMode="auto">
          <a:xfrm rot="5400000">
            <a:off x="5006182" y="2567781"/>
            <a:ext cx="5181600" cy="46037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9" name="Picture 10" descr="Picture 7.png"/>
          <p:cNvPicPr>
            <a:picLocks noChangeAspect="1"/>
          </p:cNvPicPr>
          <p:nvPr userDrawn="1"/>
        </p:nvPicPr>
        <p:blipFill>
          <a:blip r:embed="rId2" cstate="print"/>
          <a:srcRect l="5336" t="1923"/>
          <a:stretch>
            <a:fillRect/>
          </a:stretch>
        </p:blipFill>
        <p:spPr bwMode="auto">
          <a:xfrm>
            <a:off x="-7938" y="381000"/>
            <a:ext cx="692151" cy="219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 rot="5400000">
            <a:off x="-2794793" y="3809206"/>
            <a:ext cx="5867400" cy="23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900" b="1">
                <a:solidFill>
                  <a:srgbClr val="101141"/>
                </a:solidFill>
                <a:latin typeface="Arial" pitchFamily="34" charset="0"/>
                <a:cs typeface="Arial" pitchFamily="34" charset="0"/>
              </a:rPr>
              <a:t>BITS </a:t>
            </a:r>
            <a:r>
              <a:rPr lang="en-US" sz="900">
                <a:solidFill>
                  <a:srgbClr val="101141"/>
                </a:solidFill>
                <a:latin typeface="Arial" pitchFamily="34" charset="0"/>
                <a:cs typeface="Arial" pitchFamily="34" charset="0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8100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Content Placeholder 18"/>
          <p:cNvSpPr>
            <a:spLocks noGrp="1"/>
          </p:cNvSpPr>
          <p:nvPr>
            <p:ph sz="quarter" idx="10"/>
          </p:nvPr>
        </p:nvSpPr>
        <p:spPr>
          <a:xfrm rot="5400000">
            <a:off x="5410200" y="2743200"/>
            <a:ext cx="58674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1"/>
          </p:nvPr>
        </p:nvSpPr>
        <p:spPr>
          <a:xfrm>
            <a:off x="457200" y="6324600"/>
            <a:ext cx="2133600" cy="365125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F314EE6-B6BA-4BC1-836D-57F02791684F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3124200" y="6324600"/>
            <a:ext cx="28956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6553200" y="6324600"/>
            <a:ext cx="21336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4D2846C2-A1FC-4247-9B9C-670A55C920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26"/>
          <p:cNvSpPr>
            <a:spLocks noChangeArrowheads="1"/>
          </p:cNvSpPr>
          <p:nvPr/>
        </p:nvSpPr>
        <p:spPr bwMode="auto">
          <a:xfrm>
            <a:off x="4479925" y="2982913"/>
            <a:ext cx="628650" cy="625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/>
              <a:cs typeface="Arial" pitchFamily="34" charset="0"/>
            </a:endParaRPr>
          </a:p>
        </p:txBody>
      </p:sp>
      <p:pic>
        <p:nvPicPr>
          <p:cNvPr id="5" name="Picture 1035" descr="awtri_4c UPDATE_colo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5949950"/>
            <a:ext cx="684213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038"/>
          <p:cNvSpPr>
            <a:spLocks noChangeArrowheads="1"/>
          </p:cNvSpPr>
          <p:nvPr userDrawn="1"/>
        </p:nvSpPr>
        <p:spPr bwMode="auto">
          <a:xfrm>
            <a:off x="0" y="0"/>
            <a:ext cx="9144000" cy="228600"/>
          </a:xfrm>
          <a:prstGeom prst="rect">
            <a:avLst/>
          </a:prstGeom>
          <a:gradFill rotWithShape="1">
            <a:gsLst>
              <a:gs pos="0">
                <a:srgbClr val="000066"/>
              </a:gs>
              <a:gs pos="100000">
                <a:schemeClr val="bg1"/>
              </a:gs>
            </a:gsLst>
            <a:lin ang="0" scaled="1"/>
          </a:gra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/>
              <a:cs typeface="Arial" pitchFamily="34" charset="0"/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3124200" y="5867400"/>
            <a:ext cx="2895600" cy="365125"/>
          </a:xfrm>
          <a:prstGeom prst="rect">
            <a:avLst/>
          </a:prstGeom>
        </p:spPr>
        <p:txBody>
          <a:bodyPr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mtClean="0"/>
              <a:t>PEVA ZC233</a:t>
            </a:r>
            <a:endParaRPr lang="en-US"/>
          </a:p>
        </p:txBody>
      </p:sp>
      <p:sp>
        <p:nvSpPr>
          <p:cNvPr id="87046" name="Rectangle 1030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7047" name="Rectangle 1031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rgbClr val="CC6600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1037"/>
          <p:cNvSpPr>
            <a:spLocks noGrp="1" noChangeArrowheads="1"/>
          </p:cNvSpPr>
          <p:nvPr>
            <p:ph type="ftr" sz="quarter" idx="10"/>
          </p:nvPr>
        </p:nvSpPr>
        <p:spPr>
          <a:xfrm>
            <a:off x="838200" y="6324600"/>
            <a:ext cx="4876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1"/>
          </p:nvPr>
        </p:nvSpPr>
        <p:spPr>
          <a:xfrm>
            <a:off x="457200" y="5867400"/>
            <a:ext cx="2133600" cy="365125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765C67B-01A5-4286-B482-3C00A2D8EABD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867400"/>
            <a:ext cx="21336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AAF2608-1A54-452C-A009-B5C4B47428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FA5291-2515-43F8-B84F-B6D8EB15D688}" type="datetime1">
              <a:rPr lang="en-US" smtClean="0"/>
              <a:pPr>
                <a:defRPr/>
              </a:pPr>
              <a:t>29/Oct/17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274E0C-008A-46E2-80C4-0C0577836D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A94A33-7D39-414E-A2BB-148F33B0976C}" type="datetime1">
              <a:rPr lang="en-US" smtClean="0"/>
              <a:pPr>
                <a:defRPr/>
              </a:pPr>
              <a:t>29/Oct/17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982F7E-97F0-456C-BB60-C4584BF80B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60BCFF-EC81-4EAF-A563-7A3F4E7FFA37}" type="datetime1">
              <a:rPr lang="en-US" smtClean="0"/>
              <a:pPr>
                <a:defRPr/>
              </a:pPr>
              <a:t>29/Oct/17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63AFEE-C9A8-475F-A661-DED077624F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A2341D-A426-45AF-974B-3B758E70F2FA}" type="datetime1">
              <a:rPr lang="en-US" smtClean="0"/>
              <a:pPr>
                <a:defRPr/>
              </a:pPr>
              <a:t>29/Oct/17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FCCEC2-096C-402F-B075-081BC6061D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80044E-8B08-421C-A88A-02E09E528AE9}" type="datetime1">
              <a:rPr lang="en-US" smtClean="0"/>
              <a:pPr>
                <a:defRPr/>
              </a:pPr>
              <a:t>29/Oct/17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480C23-7BDF-41D2-B920-94A52F6C4B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AE0F1B-4553-4A59-BCD3-052AD5AEB5A4}" type="datetime1">
              <a:rPr lang="en-US" smtClean="0"/>
              <a:pPr>
                <a:defRPr/>
              </a:pPr>
              <a:t>29/Oct/17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5E4046-94E1-4582-BAA2-F0F423EA39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 userDrawn="1"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 userDrawn="1"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120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4"/>
          </p:nvPr>
        </p:nvSpPr>
        <p:spPr>
          <a:xfrm>
            <a:off x="457200" y="6324600"/>
            <a:ext cx="2133600" cy="365125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1B2D3C8-C78D-4C8F-9DF2-ED768C64DB95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124200" y="6324600"/>
            <a:ext cx="28956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6553200" y="6324600"/>
            <a:ext cx="21336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FC0DF69-9E95-4D22-9BCD-9EB4FC3493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E322D7-2C87-4C44-BCD0-FB009B3D7C70}" type="datetime1">
              <a:rPr lang="en-US" smtClean="0"/>
              <a:pPr>
                <a:defRPr/>
              </a:pPr>
              <a:t>29/Oct/17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33E2E7-B163-4557-B103-3B94C1FEF4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2B84CB-5452-44CC-B77E-8A36A4925856}" type="datetime1">
              <a:rPr lang="en-US" smtClean="0"/>
              <a:pPr>
                <a:defRPr/>
              </a:pPr>
              <a:t>29/Oct/17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C7BB17-9B97-449A-BFA7-A003BD7844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DE5139-9F04-4DD8-8018-F7208BAB73BB}" type="datetime1">
              <a:rPr lang="en-US" smtClean="0"/>
              <a:pPr>
                <a:defRPr/>
              </a:pPr>
              <a:t>29/Oct/17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43467B-8A3E-4BB7-AE97-452D9B65C5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B42832-A168-4F78-B2BC-662500D2D47E}" type="datetime1">
              <a:rPr lang="en-US" smtClean="0"/>
              <a:pPr>
                <a:defRPr/>
              </a:pPr>
              <a:t>29/Oct/17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4B6649-5E0A-496A-BD24-59DA19D69D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E51FEA-258C-42D0-9554-EF4B7803F5D7}" type="datetime1">
              <a:rPr lang="en-US" smtClean="0"/>
              <a:pPr>
                <a:defRPr/>
              </a:pPr>
              <a:t>29/Oct/17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04412E-F76A-445A-A6E5-371F2E8D09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\\Server\D\jyoti\FI023_BITS_v1\styleguide img\IMG_5627_b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 userDrawn="1"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8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 userDrawn="1"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7086600" y="1171575"/>
            <a:ext cx="1905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120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1"/>
          </p:nvPr>
        </p:nvSpPr>
        <p:spPr>
          <a:xfrm>
            <a:off x="457200" y="6324600"/>
            <a:ext cx="2133600" cy="365125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793542B-B25E-4E7E-A27D-27DFEFE43A0D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3124200" y="6324600"/>
            <a:ext cx="28956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6553200" y="6324600"/>
            <a:ext cx="21336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57D143C-4471-41B8-9D53-0EC1461DFE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>
                <a:solidFill>
                  <a:srgbClr val="101141"/>
                </a:solidFill>
                <a:latin typeface="Arial" pitchFamily="34" charset="0"/>
                <a:cs typeface="Arial" pitchFamily="34" charset="0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 pitchFamily="34" charset="0"/>
                <a:cs typeface="Arial" pitchFamily="34" charset="0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4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11"/>
          </p:nvPr>
        </p:nvSpPr>
        <p:spPr>
          <a:xfrm>
            <a:off x="457200" y="6172200"/>
            <a:ext cx="2133600" cy="365125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B559C3FB-5165-46DA-BCFA-511337DE5AF6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3124200" y="6172200"/>
            <a:ext cx="28956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6553200" y="6172200"/>
            <a:ext cx="21336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70997D8-099C-4E7A-9668-9C75A5FAB6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19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0" name="Group 2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4" name="TextBox 1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>
                <a:solidFill>
                  <a:srgbClr val="101141"/>
                </a:solidFill>
                <a:latin typeface="Arial" pitchFamily="34" charset="0"/>
                <a:cs typeface="Arial" pitchFamily="34" charset="0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 pitchFamily="34" charset="0"/>
                <a:cs typeface="Arial" pitchFamily="34" charset="0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1"/>
          </p:nvPr>
        </p:nvSpPr>
        <p:spPr>
          <a:xfrm>
            <a:off x="457200" y="6248400"/>
            <a:ext cx="2133600" cy="365125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D1CBD51-3D53-4F31-8407-D9D9F43DD030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3124200" y="6248400"/>
            <a:ext cx="28956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6553200" y="6248400"/>
            <a:ext cx="21336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4067AE5-A81C-40B6-B6CB-C374B87909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0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" name="Rectangle 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2" name="Group 15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3" name="Rectangle 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16" name="Picture 14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>
                <a:solidFill>
                  <a:srgbClr val="101141"/>
                </a:solidFill>
                <a:latin typeface="Arial" pitchFamily="34" charset="0"/>
                <a:cs typeface="Arial" pitchFamily="34" charset="0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 pitchFamily="34" charset="0"/>
                <a:cs typeface="Arial" pitchFamily="34" charset="0"/>
              </a:rPr>
              <a:t>Pilani, Deemed to be University under Section 3 of UGC Act, 1956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199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199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11"/>
          </p:nvPr>
        </p:nvSpPr>
        <p:spPr>
          <a:xfrm>
            <a:off x="457200" y="6248400"/>
            <a:ext cx="2133600" cy="365125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7E6BFD9-17B9-4325-A5A6-724306AC9D5F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3124200" y="6248400"/>
            <a:ext cx="28956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6553200" y="6248400"/>
            <a:ext cx="21336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6A2A185-7783-4B0F-9F27-C9714EFE8A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>
                <a:solidFill>
                  <a:srgbClr val="101141"/>
                </a:solidFill>
                <a:latin typeface="Arial" pitchFamily="34" charset="0"/>
                <a:cs typeface="Arial" pitchFamily="34" charset="0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 pitchFamily="34" charset="0"/>
                <a:cs typeface="Arial" pitchFamily="34" charset="0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1"/>
          </p:nvPr>
        </p:nvSpPr>
        <p:spPr>
          <a:xfrm>
            <a:off x="457200" y="6248400"/>
            <a:ext cx="2133600" cy="365125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B075AD92-C8C2-4BA7-BF98-A0001A56C672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3124200" y="6248400"/>
            <a:ext cx="28956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6553200" y="6248400"/>
            <a:ext cx="21336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8EF2771-604F-48BF-95EB-52ACF521F7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0" name="Group 13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>
                <a:solidFill>
                  <a:srgbClr val="101141"/>
                </a:solidFill>
                <a:latin typeface="Arial" pitchFamily="34" charset="0"/>
                <a:cs typeface="Arial" pitchFamily="34" charset="0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 pitchFamily="34" charset="0"/>
                <a:cs typeface="Arial" pitchFamily="34" charset="0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4"/>
          </p:nvPr>
        </p:nvSpPr>
        <p:spPr>
          <a:xfrm>
            <a:off x="457200" y="6248400"/>
            <a:ext cx="2133600" cy="365125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85A31EE-9FDF-4F1C-9142-75B7D788A120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124200" y="6248400"/>
            <a:ext cx="28956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6553200" y="6248400"/>
            <a:ext cx="21336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A83F74D-C200-41CC-B867-BAA0E996A8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0" name="Group 10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 pitchFamily="34" charset="0"/>
                <a:cs typeface="Arial" pitchFamily="34" charset="0"/>
              </a:rPr>
              <a:t>BITS </a:t>
            </a:r>
            <a:r>
              <a:rPr lang="en-US" sz="1100" dirty="0" err="1">
                <a:solidFill>
                  <a:srgbClr val="101141"/>
                </a:solidFill>
                <a:latin typeface="Arial" pitchFamily="34" charset="0"/>
                <a:cs typeface="Arial" pitchFamily="34" charset="0"/>
              </a:rPr>
              <a:t>Pilani</a:t>
            </a:r>
            <a:r>
              <a:rPr lang="en-US" sz="1100" dirty="0">
                <a:solidFill>
                  <a:srgbClr val="10114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100" dirty="0" err="1">
                <a:solidFill>
                  <a:srgbClr val="101141"/>
                </a:solidFill>
                <a:latin typeface="Arial" pitchFamily="34" charset="0"/>
                <a:cs typeface="Arial" pitchFamily="34" charset="0"/>
              </a:rPr>
              <a:t>Pilani</a:t>
            </a:r>
            <a:r>
              <a:rPr lang="en-US" sz="1100" dirty="0">
                <a:solidFill>
                  <a:srgbClr val="101141"/>
                </a:solidFill>
                <a:latin typeface="Arial" pitchFamily="34" charset="0"/>
                <a:cs typeface="Arial" pitchFamily="34" charset="0"/>
              </a:rPr>
              <a:t> Campus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/>
          <a:lstStyle>
            <a:lvl1pPr algn="l">
              <a:defRPr sz="1800" b="1" spc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0"/>
            <a:ext cx="54864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1"/>
          </p:nvPr>
        </p:nvSpPr>
        <p:spPr>
          <a:xfrm>
            <a:off x="457200" y="6248400"/>
            <a:ext cx="2133600" cy="365125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9849E21-6EFC-4967-A624-1E86EEAC488E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3124200" y="6248400"/>
            <a:ext cx="28956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6553200" y="6248400"/>
            <a:ext cx="21336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7BFC7CC-E9B6-4C4F-B100-4B66CC8F13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30BAD79-1FBE-499A-849E-9BC890B49FE6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7FC5965-3303-4705-ACE1-150D7D0615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10" r:id="rId1"/>
    <p:sldLayoutId id="2147484311" r:id="rId2"/>
    <p:sldLayoutId id="2147484312" r:id="rId3"/>
    <p:sldLayoutId id="2147484313" r:id="rId4"/>
    <p:sldLayoutId id="2147484314" r:id="rId5"/>
    <p:sldLayoutId id="2147484315" r:id="rId6"/>
    <p:sldLayoutId id="2147484316" r:id="rId7"/>
    <p:sldLayoutId id="2147484317" r:id="rId8"/>
    <p:sldLayoutId id="2147484318" r:id="rId9"/>
    <p:sldLayoutId id="2147484319" r:id="rId10"/>
    <p:sldLayoutId id="2147484320" r:id="rId11"/>
    <p:sldLayoutId id="2147484321" r:id="rId12"/>
    <p:sldLayoutId id="2147484323" r:id="rId13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001684B-D17A-4640-B9B8-7894375D681F}" type="datetime1">
              <a:rPr lang="en-US" smtClean="0"/>
              <a:pPr>
                <a:defRPr/>
              </a:pPr>
              <a:t>29/Oct/17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E7246B9-7E87-4BCF-A99A-A4EA2A3062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99" r:id="rId1"/>
    <p:sldLayoutId id="2147484300" r:id="rId2"/>
    <p:sldLayoutId id="2147484301" r:id="rId3"/>
    <p:sldLayoutId id="2147484302" r:id="rId4"/>
    <p:sldLayoutId id="2147484303" r:id="rId5"/>
    <p:sldLayoutId id="2147484304" r:id="rId6"/>
    <p:sldLayoutId id="2147484305" r:id="rId7"/>
    <p:sldLayoutId id="2147484306" r:id="rId8"/>
    <p:sldLayoutId id="2147484307" r:id="rId9"/>
    <p:sldLayoutId id="2147484308" r:id="rId10"/>
    <p:sldLayoutId id="2147484309" r:id="rId11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18.emf"/><Relationship Id="rId5" Type="http://schemas.openxmlformats.org/officeDocument/2006/relationships/oleObject" Target="../embeddings/oleObject8.bin"/><Relationship Id="rId6" Type="http://schemas.openxmlformats.org/officeDocument/2006/relationships/image" Target="../media/image19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20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21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22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image" Target="../media/image23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4" Type="http://schemas.openxmlformats.org/officeDocument/2006/relationships/image" Target="../media/image24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4" Type="http://schemas.openxmlformats.org/officeDocument/2006/relationships/image" Target="../media/image25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oleObject" Target="../embeddings/oleObject15.bin"/><Relationship Id="rId5" Type="http://schemas.openxmlformats.org/officeDocument/2006/relationships/image" Target="../media/image27.emf"/><Relationship Id="rId6" Type="http://schemas.openxmlformats.org/officeDocument/2006/relationships/oleObject" Target="../embeddings/oleObject16.bin"/><Relationship Id="rId7" Type="http://schemas.openxmlformats.org/officeDocument/2006/relationships/image" Target="../media/image28.emf"/><Relationship Id="rId8" Type="http://schemas.openxmlformats.org/officeDocument/2006/relationships/oleObject" Target="../embeddings/oleObject17.bin"/><Relationship Id="rId9" Type="http://schemas.openxmlformats.org/officeDocument/2006/relationships/image" Target="../media/image29.emf"/><Relationship Id="rId10" Type="http://schemas.openxmlformats.org/officeDocument/2006/relationships/oleObject" Target="../embeddings/oleObject18.bin"/><Relationship Id="rId11" Type="http://schemas.openxmlformats.org/officeDocument/2006/relationships/image" Target="../media/image30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4" Type="http://schemas.openxmlformats.org/officeDocument/2006/relationships/image" Target="../media/image32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oleObject" Target="../embeddings/oleObject20.bin"/><Relationship Id="rId5" Type="http://schemas.openxmlformats.org/officeDocument/2006/relationships/image" Target="../media/image27.emf"/><Relationship Id="rId6" Type="http://schemas.openxmlformats.org/officeDocument/2006/relationships/oleObject" Target="../embeddings/oleObject21.bin"/><Relationship Id="rId7" Type="http://schemas.openxmlformats.org/officeDocument/2006/relationships/image" Target="../media/image28.emf"/><Relationship Id="rId8" Type="http://schemas.openxmlformats.org/officeDocument/2006/relationships/oleObject" Target="../embeddings/oleObject22.bin"/><Relationship Id="rId9" Type="http://schemas.openxmlformats.org/officeDocument/2006/relationships/image" Target="../media/image29.emf"/><Relationship Id="rId10" Type="http://schemas.openxmlformats.org/officeDocument/2006/relationships/oleObject" Target="../embeddings/oleObject23.bin"/><Relationship Id="rId11" Type="http://schemas.openxmlformats.org/officeDocument/2006/relationships/image" Target="../media/image30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4" Type="http://schemas.openxmlformats.org/officeDocument/2006/relationships/image" Target="../media/image33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4" Type="http://schemas.openxmlformats.org/officeDocument/2006/relationships/image" Target="../media/image34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35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4" Type="http://schemas.openxmlformats.org/officeDocument/2006/relationships/image" Target="../media/image37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4" Type="http://schemas.openxmlformats.org/officeDocument/2006/relationships/image" Target="../media/image38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4" Type="http://schemas.openxmlformats.org/officeDocument/2006/relationships/image" Target="../media/image39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.docx"/><Relationship Id="rId4" Type="http://schemas.openxmlformats.org/officeDocument/2006/relationships/image" Target="../media/image40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.docx"/><Relationship Id="rId4" Type="http://schemas.openxmlformats.org/officeDocument/2006/relationships/image" Target="../media/image42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.docx"/><Relationship Id="rId4" Type="http://schemas.openxmlformats.org/officeDocument/2006/relationships/image" Target="../media/image43.e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package" Target="../embeddings/Microsoft_Word_Document7.docx"/><Relationship Id="rId5" Type="http://schemas.openxmlformats.org/officeDocument/2006/relationships/image" Target="../media/image44.e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27.bin"/><Relationship Id="rId5" Type="http://schemas.openxmlformats.org/officeDocument/2006/relationships/image" Target="../media/image46.emf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.docx"/><Relationship Id="rId4" Type="http://schemas.openxmlformats.org/officeDocument/2006/relationships/image" Target="../media/image47.emf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.docx"/><Relationship Id="rId4" Type="http://schemas.openxmlformats.org/officeDocument/2006/relationships/image" Target="../media/image48.emf"/><Relationship Id="rId1" Type="http://schemas.openxmlformats.org/officeDocument/2006/relationships/vmlDrawing" Target="../drawings/vmlDrawing28.vml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.docx"/><Relationship Id="rId4" Type="http://schemas.openxmlformats.org/officeDocument/2006/relationships/image" Target="../media/image50.emf"/><Relationship Id="rId1" Type="http://schemas.openxmlformats.org/officeDocument/2006/relationships/vmlDrawing" Target="../drawings/vmlDrawing29.vml"/><Relationship Id="rId2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.docx"/><Relationship Id="rId4" Type="http://schemas.openxmlformats.org/officeDocument/2006/relationships/image" Target="../media/image51.emf"/><Relationship Id="rId1" Type="http://schemas.openxmlformats.org/officeDocument/2006/relationships/vmlDrawing" Target="../drawings/vmlDrawing30.vml"/><Relationship Id="rId2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2.docx"/><Relationship Id="rId4" Type="http://schemas.openxmlformats.org/officeDocument/2006/relationships/image" Target="../media/image52.emf"/><Relationship Id="rId1" Type="http://schemas.openxmlformats.org/officeDocument/2006/relationships/vmlDrawing" Target="../drawings/vmlDrawing31.vml"/><Relationship Id="rId2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.docx"/><Relationship Id="rId4" Type="http://schemas.openxmlformats.org/officeDocument/2006/relationships/image" Target="../media/image54.emf"/><Relationship Id="rId1" Type="http://schemas.openxmlformats.org/officeDocument/2006/relationships/vmlDrawing" Target="../drawings/vmlDrawing32.vml"/><Relationship Id="rId2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28.bin"/><Relationship Id="rId5" Type="http://schemas.openxmlformats.org/officeDocument/2006/relationships/image" Target="../media/image56.emf"/><Relationship Id="rId1" Type="http://schemas.openxmlformats.org/officeDocument/2006/relationships/vmlDrawing" Target="../drawings/vmlDrawing33.vml"/><Relationship Id="rId2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8.emf"/><Relationship Id="rId5" Type="http://schemas.openxmlformats.org/officeDocument/2006/relationships/image" Target="../media/image9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7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package" Target="../embeddings/Microsoft_Word_Document14.docx"/><Relationship Id="rId5" Type="http://schemas.openxmlformats.org/officeDocument/2006/relationships/image" Target="../media/image58.emf"/><Relationship Id="rId1" Type="http://schemas.openxmlformats.org/officeDocument/2006/relationships/vmlDrawing" Target="../drawings/vmlDrawing34.vml"/><Relationship Id="rId2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9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package" Target="../embeddings/Microsoft_Word_Document15.docx"/><Relationship Id="rId5" Type="http://schemas.openxmlformats.org/officeDocument/2006/relationships/image" Target="../media/image60.emf"/><Relationship Id="rId1" Type="http://schemas.openxmlformats.org/officeDocument/2006/relationships/vmlDrawing" Target="../drawings/vmlDrawing35.vml"/><Relationship Id="rId2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1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29.bin"/><Relationship Id="rId5" Type="http://schemas.openxmlformats.org/officeDocument/2006/relationships/image" Target="../media/image62.emf"/><Relationship Id="rId6" Type="http://schemas.openxmlformats.org/officeDocument/2006/relationships/image" Target="../media/image63.emf"/><Relationship Id="rId1" Type="http://schemas.openxmlformats.org/officeDocument/2006/relationships/vmlDrawing" Target="../drawings/vmlDrawing36.vml"/><Relationship Id="rId2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64.emf"/><Relationship Id="rId5" Type="http://schemas.openxmlformats.org/officeDocument/2006/relationships/oleObject" Target="../embeddings/oleObject30.bin"/><Relationship Id="rId6" Type="http://schemas.openxmlformats.org/officeDocument/2006/relationships/image" Target="../media/image62.emf"/><Relationship Id="rId1" Type="http://schemas.openxmlformats.org/officeDocument/2006/relationships/vmlDrawing" Target="../drawings/vmlDrawing37.vml"/><Relationship Id="rId2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31.bin"/><Relationship Id="rId5" Type="http://schemas.openxmlformats.org/officeDocument/2006/relationships/image" Target="../media/image65.emf"/><Relationship Id="rId6" Type="http://schemas.openxmlformats.org/officeDocument/2006/relationships/image" Target="../media/image66.emf"/><Relationship Id="rId1" Type="http://schemas.openxmlformats.org/officeDocument/2006/relationships/vmlDrawing" Target="../drawings/vmlDrawing38.vml"/><Relationship Id="rId2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oleObject" Target="../embeddings/oleObject32.bin"/><Relationship Id="rId5" Type="http://schemas.openxmlformats.org/officeDocument/2006/relationships/image" Target="../media/image67.emf"/><Relationship Id="rId6" Type="http://schemas.openxmlformats.org/officeDocument/2006/relationships/image" Target="../media/image68.emf"/><Relationship Id="rId1" Type="http://schemas.openxmlformats.org/officeDocument/2006/relationships/vmlDrawing" Target="../drawings/vmlDrawing39.vml"/><Relationship Id="rId2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oleObject33.bin"/><Relationship Id="rId5" Type="http://schemas.openxmlformats.org/officeDocument/2006/relationships/image" Target="../media/image69.emf"/><Relationship Id="rId6" Type="http://schemas.openxmlformats.org/officeDocument/2006/relationships/image" Target="../media/image70.emf"/><Relationship Id="rId1" Type="http://schemas.openxmlformats.org/officeDocument/2006/relationships/vmlDrawing" Target="../drawings/vmlDrawing40.vml"/><Relationship Id="rId2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10.emf"/><Relationship Id="rId6" Type="http://schemas.openxmlformats.org/officeDocument/2006/relationships/image" Target="../media/image12.jpeg"/><Relationship Id="rId7" Type="http://schemas.openxmlformats.org/officeDocument/2006/relationships/image" Target="../media/image13.png"/><Relationship Id="rId8" Type="http://schemas.openxmlformats.org/officeDocument/2006/relationships/oleObject" Target="../embeddings/oleObject4.bin"/><Relationship Id="rId9" Type="http://schemas.openxmlformats.org/officeDocument/2006/relationships/image" Target="../media/image11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72.emf"/><Relationship Id="rId5" Type="http://schemas.openxmlformats.org/officeDocument/2006/relationships/oleObject" Target="../embeddings/oleObject34.bin"/><Relationship Id="rId6" Type="http://schemas.openxmlformats.org/officeDocument/2006/relationships/image" Target="../media/image71.emf"/><Relationship Id="rId1" Type="http://schemas.openxmlformats.org/officeDocument/2006/relationships/vmlDrawing" Target="../drawings/vmlDrawing41.vml"/><Relationship Id="rId2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16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17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62200" y="4104382"/>
            <a:ext cx="54864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Mathematics-I</a:t>
            </a:r>
          </a:p>
          <a:p>
            <a:pPr algn="ctr">
              <a:defRPr/>
            </a:pPr>
            <a:r>
              <a:rPr lang="en-US" sz="3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MATH F111</a:t>
            </a:r>
          </a:p>
          <a:p>
            <a:pPr algn="ctr">
              <a:defRPr/>
            </a:pPr>
            <a:r>
              <a:rPr lang="en-US" sz="3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Dr. </a:t>
            </a:r>
            <a:r>
              <a:rPr lang="en-US" sz="32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Ashish</a:t>
            </a:r>
            <a:r>
              <a:rPr lang="en-US" sz="3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Tiwari</a:t>
            </a:r>
            <a:endParaRPr lang="en-US" sz="3200" dirty="0">
              <a:solidFill>
                <a:schemeClr val="accent1">
                  <a:lumMod val="20000"/>
                  <a:lumOff val="8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4"/>
          </p:nvPr>
        </p:nvSpPr>
        <p:spPr/>
        <p:txBody>
          <a:bodyPr/>
          <a:lstStyle/>
          <a:p>
            <a:pPr>
              <a:defRPr/>
            </a:pPr>
            <a:fld id="{1A7B9ED6-1D2A-4430-A982-9E0F73CB8052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B5FDA085-7B51-4070-B377-E0C5255C41E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fld id="{3409CE8B-5F3C-45F6-A642-A13C3A5E2B92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776783DD-F5B9-4EC0-82E0-6BCEFF7B4A4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graphicFrame>
        <p:nvGraphicFramePr>
          <p:cNvPr id="9" name="Object 3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366453508"/>
              </p:ext>
            </p:extLst>
          </p:nvPr>
        </p:nvGraphicFramePr>
        <p:xfrm>
          <a:off x="3767138" y="3886200"/>
          <a:ext cx="1381125" cy="199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888"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7138" y="3886200"/>
                        <a:ext cx="1381125" cy="199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1947271"/>
              </p:ext>
            </p:extLst>
          </p:nvPr>
        </p:nvGraphicFramePr>
        <p:xfrm>
          <a:off x="344487" y="1365250"/>
          <a:ext cx="8570913" cy="511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889" name="Equation" r:id="rId5" imgW="2768600" imgH="1651000" progId="Equation.3">
                  <p:embed/>
                </p:oleObj>
              </mc:Choice>
              <mc:Fallback>
                <p:oleObj name="Equation" r:id="rId5" imgW="2768600" imgH="1651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4487" y="1365250"/>
                        <a:ext cx="8570913" cy="5111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0" y="649069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latin typeface="Verdana" charset="0"/>
              </a:rPr>
              <a:t>15.1: Double Integrals in RCS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fld id="{B3D7F92F-00A8-4066-BF59-E93083C5AC92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52C9E0A-E19F-476C-A0DF-EFA2C90797D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8953103"/>
              </p:ext>
            </p:extLst>
          </p:nvPr>
        </p:nvGraphicFramePr>
        <p:xfrm>
          <a:off x="15875" y="1439863"/>
          <a:ext cx="9077325" cy="457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52" name="Equation" r:id="rId3" imgW="2844800" imgH="1435100" progId="Equation.3">
                  <p:embed/>
                </p:oleObj>
              </mc:Choice>
              <mc:Fallback>
                <p:oleObj name="Equation" r:id="rId3" imgW="2844800" imgH="143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75" y="1439863"/>
                        <a:ext cx="9077325" cy="4579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0" y="649069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latin typeface="Verdana" charset="0"/>
              </a:rPr>
              <a:t>15.1: Double Integrals in RCS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fld id="{D6BEDDD4-DEC1-4B22-A918-8BDDD6FE54C3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D6E9CAAF-B848-47BF-89BD-CDC166D8F419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graphicFrame>
        <p:nvGraphicFramePr>
          <p:cNvPr id="10" name="Object 8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086913168"/>
              </p:ext>
            </p:extLst>
          </p:nvPr>
        </p:nvGraphicFramePr>
        <p:xfrm>
          <a:off x="4198938" y="3454400"/>
          <a:ext cx="593725" cy="210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816" name="Equation" r:id="rId3" imgW="114300" imgH="406400" progId="Equation.3">
                  <p:embed/>
                </p:oleObj>
              </mc:Choice>
              <mc:Fallback>
                <p:oleObj name="Equation" r:id="rId3" imgW="1143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8938" y="3454400"/>
                        <a:ext cx="593725" cy="210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566738" y="1752600"/>
            <a:ext cx="8001000" cy="42672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Arial" charset="0"/>
              </a:rPr>
              <a:t>Fubini</a:t>
            </a:r>
            <a:r>
              <a:rPr lang="ja-JP" altLang="en-US" dirty="0">
                <a:latin typeface="Arial" charset="0"/>
              </a:rPr>
              <a:t>’</a:t>
            </a:r>
            <a:r>
              <a:rPr lang="en-US" dirty="0">
                <a:latin typeface="Arial" charset="0"/>
              </a:rPr>
              <a:t>s Theorem for Calculating Double Integrals:</a:t>
            </a:r>
          </a:p>
          <a:p>
            <a:r>
              <a:rPr lang="en-US" dirty="0">
                <a:latin typeface="Arial" charset="0"/>
              </a:rPr>
              <a:t>(I) Over rectangular region</a:t>
            </a:r>
          </a:p>
          <a:p>
            <a:r>
              <a:rPr lang="en-US" dirty="0">
                <a:latin typeface="Arial" charset="0"/>
              </a:rPr>
              <a:t>(II) Over nonrectangular bounded region</a:t>
            </a:r>
          </a:p>
          <a:p>
            <a:pPr>
              <a:buFont typeface="Wingdings" charset="0"/>
              <a:buNone/>
            </a:pPr>
            <a:endParaRPr lang="en-US" b="1" dirty="0">
              <a:solidFill>
                <a:srgbClr val="FFCC00"/>
              </a:solidFill>
              <a:latin typeface="Verdana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49069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latin typeface="Verdana" charset="0"/>
              </a:rPr>
              <a:t>15.1: Double Integrals in RCS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fld id="{B432A33B-445A-4051-9BE5-251EF941E4B2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8F171A1C-A878-4727-AFAA-7C60BFEC468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76200"/>
            <a:ext cx="6553200" cy="1143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 spc="-15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US" sz="3200" dirty="0" smtClean="0">
                <a:solidFill>
                  <a:srgbClr val="000000"/>
                </a:solidFill>
                <a:latin typeface="Verdana" charset="0"/>
              </a:rPr>
              <a:t>15.1: Double Integrals in RCS</a:t>
            </a:r>
            <a:br>
              <a:rPr lang="en-US" sz="3200" dirty="0" smtClean="0">
                <a:solidFill>
                  <a:srgbClr val="000000"/>
                </a:solidFill>
                <a:latin typeface="Verdana" charset="0"/>
              </a:rPr>
            </a:br>
            <a:r>
              <a:rPr lang="en-US" sz="3200" dirty="0" smtClean="0">
                <a:solidFill>
                  <a:srgbClr val="000000"/>
                </a:solidFill>
                <a:latin typeface="Verdana" charset="0"/>
              </a:rPr>
              <a:t>(I) Over rectangular region</a:t>
            </a:r>
            <a:endParaRPr lang="en-US" sz="3200" dirty="0">
              <a:solidFill>
                <a:srgbClr val="000000"/>
              </a:solidFill>
              <a:latin typeface="Verdana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8555199"/>
              </p:ext>
            </p:extLst>
          </p:nvPr>
        </p:nvGraphicFramePr>
        <p:xfrm>
          <a:off x="184150" y="1447800"/>
          <a:ext cx="8959850" cy="415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173" name="Equation" r:id="rId3" imgW="2933700" imgH="1358900" progId="Equation.3">
                  <p:embed/>
                </p:oleObj>
              </mc:Choice>
              <mc:Fallback>
                <p:oleObj name="Equation" r:id="rId3" imgW="2933700" imgH="1358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4150" y="1447800"/>
                        <a:ext cx="8959850" cy="4151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0" y="4419600"/>
            <a:ext cx="7620000" cy="1951038"/>
            <a:chOff x="0" y="4419600"/>
            <a:chExt cx="7620000" cy="1951038"/>
          </a:xfrm>
        </p:grpSpPr>
        <p:sp>
          <p:nvSpPr>
            <p:cNvPr id="7" name="Text Box 8"/>
            <p:cNvSpPr txBox="1">
              <a:spLocks noChangeArrowheads="1"/>
            </p:cNvSpPr>
            <p:nvPr/>
          </p:nvSpPr>
          <p:spPr bwMode="auto">
            <a:xfrm>
              <a:off x="0" y="4419600"/>
              <a:ext cx="2736850" cy="13731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2800" b="1" dirty="0">
                  <a:solidFill>
                    <a:srgbClr val="000000"/>
                  </a:solidFill>
                </a:rPr>
                <a:t>Don</a:t>
              </a:r>
              <a:r>
                <a:rPr lang="ja-JP" altLang="en-US" sz="2800" b="1" dirty="0">
                  <a:solidFill>
                    <a:srgbClr val="000000"/>
                  </a:solidFill>
                </a:rPr>
                <a:t>’</a:t>
              </a:r>
              <a:r>
                <a:rPr lang="en-US" sz="2800" b="1" dirty="0">
                  <a:solidFill>
                    <a:srgbClr val="000000"/>
                  </a:solidFill>
                </a:rPr>
                <a:t>t forget</a:t>
              </a:r>
            </a:p>
            <a:p>
              <a:r>
                <a:rPr lang="en-US" sz="2800" b="1" dirty="0">
                  <a:solidFill>
                    <a:srgbClr val="000000"/>
                  </a:solidFill>
                </a:rPr>
                <a:t>to interchange </a:t>
              </a:r>
            </a:p>
            <a:p>
              <a:r>
                <a:rPr lang="en-US" sz="2800" b="1" dirty="0">
                  <a:solidFill>
                    <a:srgbClr val="000000"/>
                  </a:solidFill>
                </a:rPr>
                <a:t>the limit</a:t>
              </a:r>
            </a:p>
          </p:txBody>
        </p:sp>
        <p:sp>
          <p:nvSpPr>
            <p:cNvPr id="8" name="Line 9"/>
            <p:cNvSpPr>
              <a:spLocks noChangeShapeType="1"/>
            </p:cNvSpPr>
            <p:nvPr/>
          </p:nvSpPr>
          <p:spPr bwMode="auto">
            <a:xfrm flipV="1">
              <a:off x="2438400" y="4419600"/>
              <a:ext cx="2057400" cy="609600"/>
            </a:xfrm>
            <a:prstGeom prst="line">
              <a:avLst/>
            </a:prstGeom>
            <a:noFill/>
            <a:ln w="38100">
              <a:solidFill>
                <a:srgbClr val="10114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838200" y="5791200"/>
              <a:ext cx="6781800" cy="5794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3200" b="1" dirty="0">
                  <a:solidFill>
                    <a:srgbClr val="000000"/>
                  </a:solidFill>
                </a:rPr>
                <a:t>Iterated or repeated integral</a:t>
              </a:r>
            </a:p>
          </p:txBody>
        </p:sp>
        <p:sp>
          <p:nvSpPr>
            <p:cNvPr id="10" name="AutoShape 7"/>
            <p:cNvSpPr>
              <a:spLocks noChangeArrowheads="1"/>
            </p:cNvSpPr>
            <p:nvPr/>
          </p:nvSpPr>
          <p:spPr bwMode="auto">
            <a:xfrm>
              <a:off x="3276600" y="4953000"/>
              <a:ext cx="1143000" cy="838200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2912 h 21600"/>
                <a:gd name="T14" fmla="*/ 18227 w 21600"/>
                <a:gd name="T15" fmla="*/ 924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fld id="{373B27E6-4377-4666-B346-A0B761ED3A2F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CC1ADFA-7DB1-4791-B3FB-982D5551867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234847"/>
              </p:ext>
            </p:extLst>
          </p:nvPr>
        </p:nvGraphicFramePr>
        <p:xfrm>
          <a:off x="914400" y="1609725"/>
          <a:ext cx="5168900" cy="189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862" name="Equation" r:id="rId3" imgW="1905000" imgH="698500" progId="Equation.3">
                  <p:embed/>
                </p:oleObj>
              </mc:Choice>
              <mc:Fallback>
                <p:oleObj name="Equation" r:id="rId3" imgW="1905000" imgH="698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609725"/>
                        <a:ext cx="5168900" cy="1895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76200"/>
            <a:ext cx="6553200" cy="1143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 spc="-15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US" sz="3200" dirty="0" smtClean="0">
                <a:solidFill>
                  <a:srgbClr val="000000"/>
                </a:solidFill>
                <a:latin typeface="Verdana" charset="0"/>
              </a:rPr>
              <a:t>15.1: Double Integrals in RCS</a:t>
            </a:r>
            <a:br>
              <a:rPr lang="en-US" sz="3200" dirty="0" smtClean="0">
                <a:solidFill>
                  <a:srgbClr val="000000"/>
                </a:solidFill>
                <a:latin typeface="Verdana" charset="0"/>
              </a:rPr>
            </a:br>
            <a:r>
              <a:rPr lang="en-US" sz="3200" dirty="0" smtClean="0">
                <a:solidFill>
                  <a:srgbClr val="000000"/>
                </a:solidFill>
                <a:latin typeface="Verdana" charset="0"/>
              </a:rPr>
              <a:t>(I) Over rectangular region</a:t>
            </a:r>
            <a:endParaRPr lang="en-US" sz="3200" dirty="0">
              <a:solidFill>
                <a:srgbClr val="000000"/>
              </a:solidFill>
              <a:latin typeface="Verdana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B075AD92-C8C2-4BA7-BF98-A0001A56C672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C8EF2771-604F-48BF-95EB-52ACF521F79E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5118194"/>
              </p:ext>
            </p:extLst>
          </p:nvPr>
        </p:nvGraphicFramePr>
        <p:xfrm>
          <a:off x="800100" y="2041525"/>
          <a:ext cx="7502525" cy="363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496" name="Equation" r:id="rId3" imgW="2832100" imgH="1371600" progId="Equation.3">
                  <p:embed/>
                </p:oleObj>
              </mc:Choice>
              <mc:Fallback>
                <p:oleObj name="Equation" r:id="rId3" imgW="2832100" imgH="1371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" y="2041525"/>
                        <a:ext cx="7502525" cy="3635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76200"/>
            <a:ext cx="6553200" cy="1143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 spc="-15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US" sz="2800" dirty="0" smtClean="0">
                <a:solidFill>
                  <a:srgbClr val="000000"/>
                </a:solidFill>
                <a:latin typeface="Verdana" charset="0"/>
              </a:rPr>
              <a:t>15.1: Double Integrals in RCS (II) Over nonrectangular region</a:t>
            </a:r>
            <a:endParaRPr lang="en-US" sz="2800" dirty="0">
              <a:solidFill>
                <a:srgbClr val="000000"/>
              </a:solidFill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044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fld id="{290BEE79-613C-425C-AC26-E9A27C22E181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7A1257E-BB99-4D69-92EA-5BD3D9BD01C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8510062"/>
              </p:ext>
            </p:extLst>
          </p:nvPr>
        </p:nvGraphicFramePr>
        <p:xfrm>
          <a:off x="866775" y="2133600"/>
          <a:ext cx="7367588" cy="2424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718" name="Equation" r:id="rId3" imgW="2781300" imgH="914400" progId="Equation.3">
                  <p:embed/>
                </p:oleObj>
              </mc:Choice>
              <mc:Fallback>
                <p:oleObj name="Equation" r:id="rId3" imgW="27813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6775" y="2133600"/>
                        <a:ext cx="7367588" cy="2424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76200"/>
            <a:ext cx="6553200" cy="1143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 spc="-15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US" sz="2800" dirty="0" smtClean="0">
                <a:solidFill>
                  <a:srgbClr val="000000"/>
                </a:solidFill>
                <a:latin typeface="Verdana" charset="0"/>
              </a:rPr>
              <a:t>15.1: Double Integrals in RCS (II) Over nonrectangular region</a:t>
            </a:r>
            <a:endParaRPr lang="en-US" sz="2800" dirty="0">
              <a:solidFill>
                <a:srgbClr val="000000"/>
              </a:solidFill>
              <a:latin typeface="Verdana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fld id="{BA1AEFE6-EB7E-4508-81B8-BEE515E791C2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BFC49A6-C6B4-4E74-90E4-F9328E5B9938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76200"/>
            <a:ext cx="6553200" cy="1143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 spc="-15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US" sz="2800" dirty="0" smtClean="0">
                <a:solidFill>
                  <a:srgbClr val="000000"/>
                </a:solidFill>
                <a:latin typeface="Verdana" charset="0"/>
              </a:rPr>
              <a:t>15.1: Double Integrals in RCS (II) Over nonrectangular region</a:t>
            </a:r>
            <a:endParaRPr lang="en-US" sz="2800" dirty="0">
              <a:solidFill>
                <a:srgbClr val="000000"/>
              </a:solidFill>
              <a:latin typeface="Verdana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0" y="1371600"/>
            <a:ext cx="9144000" cy="4876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</a:pPr>
            <a:r>
              <a:rPr lang="en-US" sz="3400" dirty="0" smtClean="0">
                <a:solidFill>
                  <a:srgbClr val="000000"/>
                </a:solidFill>
                <a:latin typeface="Verdana" charset="0"/>
              </a:rPr>
              <a:t>   Procedure to Find the Type  of Region (IIA / IIB) for Integration</a:t>
            </a:r>
          </a:p>
          <a:p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Step-1: Sketch the region of integration and label the boundary curves</a:t>
            </a:r>
          </a:p>
          <a:p>
            <a:r>
              <a:rPr lang="en-US" dirty="0">
                <a:solidFill>
                  <a:srgbClr val="000000"/>
                </a:solidFill>
                <a:latin typeface="Verdana" charset="0"/>
              </a:rPr>
              <a:t>Step</a:t>
            </a:r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-2:</a:t>
            </a:r>
            <a:r>
              <a:rPr lang="en-US" dirty="0">
                <a:solidFill>
                  <a:srgbClr val="000000"/>
                </a:solidFill>
                <a:latin typeface="Verdana" charset="0"/>
              </a:rPr>
              <a:t>Limit of Integration for </a:t>
            </a:r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inner variable (say y)</a:t>
            </a:r>
          </a:p>
          <a:p>
            <a:pPr>
              <a:buFont typeface="Wingdings" charset="0"/>
              <a:buNone/>
            </a:pPr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 </a:t>
            </a:r>
            <a:endParaRPr lang="en-US" b="1" dirty="0">
              <a:latin typeface="Verdana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B075AD92-C8C2-4BA7-BF98-A0001A56C672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C8EF2771-604F-48BF-95EB-52ACF521F79E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0" y="1371600"/>
            <a:ext cx="9144000" cy="4876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</a:pPr>
            <a:r>
              <a:rPr lang="en-US" sz="3400" dirty="0" smtClean="0">
                <a:solidFill>
                  <a:srgbClr val="000000"/>
                </a:solidFill>
                <a:latin typeface="Verdana" charset="0"/>
              </a:rPr>
              <a:t>   Line parallel to y-axis through (x, 0) should meet R in a segment, the smallest value of y on it is g(x) and largest </a:t>
            </a:r>
            <a:r>
              <a:rPr lang="en-US" sz="3400" dirty="0">
                <a:solidFill>
                  <a:srgbClr val="000000"/>
                </a:solidFill>
                <a:latin typeface="Verdana" charset="0"/>
              </a:rPr>
              <a:t>value of y on it is </a:t>
            </a:r>
            <a:r>
              <a:rPr lang="en-US" sz="3400" dirty="0" smtClean="0">
                <a:solidFill>
                  <a:srgbClr val="000000"/>
                </a:solidFill>
                <a:latin typeface="Verdana" charset="0"/>
              </a:rPr>
              <a:t>h(x) and such segments cover whole region R for </a:t>
            </a:r>
          </a:p>
          <a:p>
            <a:pPr>
              <a:buFont typeface="Wingdings" charset="0"/>
              <a:buNone/>
            </a:pPr>
            <a:r>
              <a:rPr lang="en-US" sz="3400" dirty="0">
                <a:solidFill>
                  <a:srgbClr val="000000"/>
                </a:solidFill>
                <a:latin typeface="Verdana" charset="0"/>
              </a:rPr>
              <a:t> </a:t>
            </a:r>
            <a:r>
              <a:rPr lang="en-US" sz="3400" dirty="0" smtClean="0">
                <a:solidFill>
                  <a:srgbClr val="000000"/>
                </a:solidFill>
                <a:latin typeface="Verdana" charset="0"/>
              </a:rPr>
              <a:t> a≤ x ≤ b</a:t>
            </a:r>
          </a:p>
          <a:p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Step</a:t>
            </a:r>
            <a:r>
              <a:rPr lang="en-US" dirty="0">
                <a:solidFill>
                  <a:srgbClr val="000000"/>
                </a:solidFill>
                <a:latin typeface="Verdana" charset="0"/>
              </a:rPr>
              <a:t>-3: Limit of Integration for Outer </a:t>
            </a:r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variable (say x)</a:t>
            </a:r>
            <a:endParaRPr lang="en-US" dirty="0">
              <a:solidFill>
                <a:srgbClr val="000000"/>
              </a:solidFill>
              <a:latin typeface="Verdana" charset="0"/>
            </a:endParaRPr>
          </a:p>
          <a:p>
            <a:pPr>
              <a:buFont typeface="Wingdings" charset="0"/>
              <a:buNone/>
            </a:pPr>
            <a:r>
              <a:rPr lang="en-US" dirty="0">
                <a:solidFill>
                  <a:srgbClr val="000000"/>
                </a:solidFill>
                <a:latin typeface="Verdana" charset="0"/>
              </a:rPr>
              <a:t> </a:t>
            </a:r>
            <a:endParaRPr lang="en-US" b="1" dirty="0"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315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fld id="{62DC6B9E-56E4-4B9C-B006-1A619C47F1AC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111ACFEC-D02E-412C-86AE-1EDDD188FA8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2401" y="1363132"/>
            <a:ext cx="8839200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800" dirty="0" smtClean="0">
                <a:solidFill>
                  <a:srgbClr val="000000"/>
                </a:solidFill>
                <a:latin typeface="Verdana" charset="0"/>
              </a:rPr>
              <a:t>i.e. </a:t>
            </a:r>
            <a:r>
              <a:rPr lang="en-US" sz="2800" dirty="0">
                <a:solidFill>
                  <a:srgbClr val="000000"/>
                </a:solidFill>
                <a:latin typeface="Verdana" charset="0"/>
              </a:rPr>
              <a:t>f</a:t>
            </a:r>
            <a:r>
              <a:rPr lang="en-US" sz="2800" dirty="0" smtClean="0">
                <a:solidFill>
                  <a:srgbClr val="000000"/>
                </a:solidFill>
                <a:latin typeface="Verdana" charset="0"/>
              </a:rPr>
              <a:t>ind </a:t>
            </a:r>
            <a:r>
              <a:rPr lang="en-US" sz="2800" dirty="0">
                <a:solidFill>
                  <a:srgbClr val="000000"/>
                </a:solidFill>
                <a:latin typeface="Verdana" charset="0"/>
              </a:rPr>
              <a:t>smallest and largest value of x for which the interval (for </a:t>
            </a:r>
            <a:r>
              <a:rPr lang="en-US" sz="2800" i="1" dirty="0">
                <a:solidFill>
                  <a:srgbClr val="000000"/>
                </a:solidFill>
                <a:latin typeface="Verdana" charset="0"/>
              </a:rPr>
              <a:t>x</a:t>
            </a:r>
            <a:r>
              <a:rPr lang="en-US" sz="2800" dirty="0">
                <a:solidFill>
                  <a:srgbClr val="000000"/>
                </a:solidFill>
                <a:latin typeface="Verdana" charset="0"/>
              </a:rPr>
              <a:t>) includes all the lines </a:t>
            </a:r>
            <a:r>
              <a:rPr lang="en-US" sz="2800" dirty="0" smtClean="0">
                <a:solidFill>
                  <a:srgbClr val="000000"/>
                </a:solidFill>
                <a:latin typeface="Verdana" charset="0"/>
              </a:rPr>
              <a:t>covering </a:t>
            </a:r>
            <a:r>
              <a:rPr lang="en-US" sz="2800" dirty="0">
                <a:solidFill>
                  <a:srgbClr val="000000"/>
                </a:solidFill>
                <a:latin typeface="Verdana" charset="0"/>
              </a:rPr>
              <a:t>the whole region of integration 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76200"/>
            <a:ext cx="6553200" cy="1143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 spc="-15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US" sz="2800" dirty="0" smtClean="0">
                <a:solidFill>
                  <a:srgbClr val="000000"/>
                </a:solidFill>
                <a:latin typeface="Verdana" charset="0"/>
              </a:rPr>
              <a:t>15.1: Double Integrals in RCS (II) Over nonrectangular region</a:t>
            </a:r>
            <a:endParaRPr lang="en-US" sz="2800" dirty="0">
              <a:solidFill>
                <a:srgbClr val="000000"/>
              </a:solidFill>
              <a:latin typeface="Verdana" charset="0"/>
            </a:endParaRPr>
          </a:p>
        </p:txBody>
      </p:sp>
      <p:pic>
        <p:nvPicPr>
          <p:cNvPr id="8" name="Picture 4" descr="Slide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506" y="2717799"/>
            <a:ext cx="5080294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fld id="{10EFED9A-1CFA-4EA2-B1DC-D89D8407EC2A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1ED2C51C-654F-433D-9690-FB77C1EEB79E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76200" y="0"/>
            <a:ext cx="6400800" cy="1295400"/>
          </a:xfrm>
          <a:prstGeom prst="rect">
            <a:avLst/>
          </a:prstGeom>
          <a:noFill/>
          <a:ln w="6350" cap="rnd">
            <a:noFill/>
          </a:ln>
        </p:spPr>
        <p:txBody>
          <a:bodyPr anchor="b">
            <a:normAutofit fontScale="975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sz="4200" b="1" spc="-100" dirty="0">
              <a:ln w="3200">
                <a:solidFill>
                  <a:schemeClr val="bg2">
                    <a:shade val="75000"/>
                    <a:alpha val="25000"/>
                  </a:schemeClr>
                </a:solidFill>
                <a:prstDash val="solid"/>
                <a:round/>
              </a:ln>
              <a:solidFill>
                <a:srgbClr val="F9F9F9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33400" y="2133600"/>
            <a:ext cx="8305800" cy="147002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 spc="-15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dirty="0">
                <a:latin typeface="Bodoni MT Black" charset="0"/>
              </a:rPr>
              <a:t>Chap.15:</a:t>
            </a:r>
            <a:br>
              <a:rPr lang="en-US" dirty="0">
                <a:latin typeface="Bodoni MT Black" charset="0"/>
              </a:rPr>
            </a:br>
            <a:r>
              <a:rPr lang="en-US" dirty="0">
                <a:latin typeface="Bodoni MT Black" charset="0"/>
              </a:rPr>
              <a:t>Multiple Integrals</a:t>
            </a:r>
            <a:endParaRPr lang="en-US" dirty="0">
              <a:latin typeface="Arial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B075AD92-C8C2-4BA7-BF98-A0001A56C672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C8EF2771-604F-48BF-95EB-52ACF521F79E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600200"/>
            <a:ext cx="9144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sz="3200" b="1" dirty="0" smtClean="0">
                <a:solidFill>
                  <a:srgbClr val="000000"/>
                </a:solidFill>
              </a:rPr>
              <a:t>Q. Find the area bounded by parabola y=</a:t>
            </a:r>
            <a:r>
              <a:rPr lang="en-US" sz="3200" b="1" i="1" dirty="0">
                <a:solidFill>
                  <a:srgbClr val="000000"/>
                </a:solidFill>
              </a:rPr>
              <a:t>x</a:t>
            </a:r>
            <a:r>
              <a:rPr lang="en-US" sz="3200" b="1" i="1" baseline="30000" dirty="0">
                <a:solidFill>
                  <a:srgbClr val="000000"/>
                </a:solidFill>
              </a:rPr>
              <a:t>2 </a:t>
            </a:r>
            <a:r>
              <a:rPr lang="en-US" sz="3200" b="1" i="1" dirty="0">
                <a:solidFill>
                  <a:srgbClr val="000000"/>
                </a:solidFill>
              </a:rPr>
              <a:t>– 4</a:t>
            </a:r>
            <a:endParaRPr lang="en-US" sz="3200" b="1" dirty="0" smtClean="0">
              <a:solidFill>
                <a:srgbClr val="000000"/>
              </a:solidFill>
            </a:endParaRPr>
          </a:p>
          <a:p>
            <a:pPr eaLnBrk="1" hangingPunct="1"/>
            <a:r>
              <a:rPr lang="en-US" sz="3200" b="1" dirty="0" smtClean="0">
                <a:solidFill>
                  <a:srgbClr val="000000"/>
                </a:solidFill>
              </a:rPr>
              <a:t>and straight line y=x+2.</a:t>
            </a:r>
          </a:p>
          <a:p>
            <a:pPr eaLnBrk="1" hangingPunct="1"/>
            <a:r>
              <a:rPr lang="en-US" sz="3200" b="1" dirty="0" smtClean="0">
                <a:solidFill>
                  <a:srgbClr val="000000"/>
                </a:solidFill>
              </a:rPr>
              <a:t>Sol:</a:t>
            </a:r>
          </a:p>
          <a:p>
            <a:pPr eaLnBrk="1" hangingPunct="1"/>
            <a:r>
              <a:rPr lang="en-US" sz="3200" b="1" dirty="0" smtClean="0">
                <a:solidFill>
                  <a:srgbClr val="000000"/>
                </a:solidFill>
              </a:rPr>
              <a:t>Limits </a:t>
            </a:r>
            <a:r>
              <a:rPr lang="en-US" sz="3200" b="1" dirty="0">
                <a:solidFill>
                  <a:srgbClr val="000000"/>
                </a:solidFill>
              </a:rPr>
              <a:t>of integration   </a:t>
            </a:r>
            <a:r>
              <a:rPr lang="en-US" sz="3200" b="1" i="1" dirty="0">
                <a:solidFill>
                  <a:srgbClr val="000000"/>
                </a:solidFill>
              </a:rPr>
              <a:t>x</a:t>
            </a:r>
            <a:r>
              <a:rPr lang="en-US" sz="3200" b="1" i="1" baseline="30000" dirty="0">
                <a:solidFill>
                  <a:srgbClr val="000000"/>
                </a:solidFill>
              </a:rPr>
              <a:t>2 </a:t>
            </a:r>
            <a:r>
              <a:rPr lang="en-US" sz="3200" b="1" i="1" dirty="0">
                <a:solidFill>
                  <a:srgbClr val="000000"/>
                </a:solidFill>
              </a:rPr>
              <a:t>– 4</a:t>
            </a:r>
            <a:r>
              <a:rPr lang="en-US" sz="3200" b="1" i="1" dirty="0">
                <a:solidFill>
                  <a:srgbClr val="000000"/>
                </a:solidFill>
                <a:sym typeface="Symbol" charset="0"/>
              </a:rPr>
              <a:t> y  x+2</a:t>
            </a:r>
          </a:p>
          <a:p>
            <a:pPr eaLnBrk="1" hangingPunct="1"/>
            <a:r>
              <a:rPr lang="en-US" sz="3200" b="1" i="1" dirty="0">
                <a:solidFill>
                  <a:srgbClr val="000000"/>
                </a:solidFill>
                <a:sym typeface="Symbol" charset="0"/>
              </a:rPr>
              <a:t>                           -2   x  3</a:t>
            </a:r>
          </a:p>
          <a:p>
            <a:pPr eaLnBrk="1" hangingPunct="1"/>
            <a:r>
              <a:rPr lang="en-US" sz="3200" b="1" i="1" dirty="0">
                <a:solidFill>
                  <a:srgbClr val="000000"/>
                </a:solidFill>
                <a:sym typeface="Symbol" charset="0"/>
              </a:rPr>
              <a:t>       which is type-IIA</a:t>
            </a:r>
            <a:endParaRPr lang="en-US" sz="3200" b="1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491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fld id="{9325BBE1-133D-4BF1-B104-5506F1581EDC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E706037-F188-49A0-8989-85615FEEACE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17" y="1447800"/>
            <a:ext cx="7134781" cy="4419600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894816"/>
              </p:ext>
            </p:extLst>
          </p:nvPr>
        </p:nvGraphicFramePr>
        <p:xfrm>
          <a:off x="7467600" y="3352800"/>
          <a:ext cx="146843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574" name="Equation" r:id="rId4" imgW="622300" imgH="241300" progId="Equation.3">
                  <p:embed/>
                </p:oleObj>
              </mc:Choice>
              <mc:Fallback>
                <p:oleObj name="Equation" r:id="rId4" imgW="6223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67600" y="3352800"/>
                        <a:ext cx="1468437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H="1">
            <a:off x="6248400" y="3657600"/>
            <a:ext cx="12192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742729"/>
              </p:ext>
            </p:extLst>
          </p:nvPr>
        </p:nvGraphicFramePr>
        <p:xfrm>
          <a:off x="4038600" y="1676400"/>
          <a:ext cx="1319212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575" name="Equation" r:id="rId6" imgW="558800" imgH="203200" progId="Equation.3">
                  <p:embed/>
                </p:oleObj>
              </mc:Choice>
              <mc:Fallback>
                <p:oleObj name="Equation" r:id="rId6" imgW="558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38600" y="1676400"/>
                        <a:ext cx="1319212" cy="449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Straight Arrow Connector 12"/>
          <p:cNvCxnSpPr/>
          <p:nvPr/>
        </p:nvCxnSpPr>
        <p:spPr>
          <a:xfrm>
            <a:off x="4953000" y="2133600"/>
            <a:ext cx="0" cy="1143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349518"/>
              </p:ext>
            </p:extLst>
          </p:nvPr>
        </p:nvGraphicFramePr>
        <p:xfrm>
          <a:off x="6354763" y="2133600"/>
          <a:ext cx="584200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576" name="Equation" r:id="rId8" imgW="355600" imgH="292100" progId="Equation.3">
                  <p:embed/>
                </p:oleObj>
              </mc:Choice>
              <mc:Fallback>
                <p:oleObj name="Equation" r:id="rId8" imgW="3556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354763" y="2133600"/>
                        <a:ext cx="584200" cy="481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7872056"/>
              </p:ext>
            </p:extLst>
          </p:nvPr>
        </p:nvGraphicFramePr>
        <p:xfrm>
          <a:off x="1230313" y="3581400"/>
          <a:ext cx="750887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577" name="Equation" r:id="rId10" imgW="457200" imgH="292100" progId="Equation.3">
                  <p:embed/>
                </p:oleObj>
              </mc:Choice>
              <mc:Fallback>
                <p:oleObj name="Equation" r:id="rId10" imgW="4572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230313" y="3581400"/>
                        <a:ext cx="750887" cy="481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0" y="76200"/>
            <a:ext cx="6553200" cy="1143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 spc="-15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US" sz="2800" dirty="0" smtClean="0">
                <a:solidFill>
                  <a:srgbClr val="000000"/>
                </a:solidFill>
                <a:latin typeface="Verdana" charset="0"/>
              </a:rPr>
              <a:t>15.1: Double Integrals in RCS (II) Over nonrectangular region</a:t>
            </a:r>
            <a:endParaRPr lang="en-US" sz="2800" dirty="0">
              <a:solidFill>
                <a:srgbClr val="000000"/>
              </a:solidFill>
              <a:latin typeface="Verdana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4495800" y="3505200"/>
            <a:ext cx="0" cy="1905000"/>
          </a:xfrm>
          <a:prstGeom prst="line">
            <a:avLst/>
          </a:prstGeom>
          <a:ln w="57150" cmpd="thickThin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fld id="{E462A5CF-04F6-4BC5-AE3E-D3D454ED87C3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752B4ADB-98CA-4B03-BF7F-FD33ECC7C88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76200"/>
            <a:ext cx="6553200" cy="1143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 spc="-15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US" sz="2800" dirty="0" smtClean="0">
                <a:solidFill>
                  <a:srgbClr val="000000"/>
                </a:solidFill>
                <a:latin typeface="Verdana" charset="0"/>
              </a:rPr>
              <a:t>15.1: Double Integrals in RCS (II) Over nonrectangular region</a:t>
            </a:r>
            <a:endParaRPr lang="en-US" sz="2800" dirty="0">
              <a:solidFill>
                <a:srgbClr val="000000"/>
              </a:solidFill>
              <a:latin typeface="Verdana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7575178"/>
              </p:ext>
            </p:extLst>
          </p:nvPr>
        </p:nvGraphicFramePr>
        <p:xfrm>
          <a:off x="1444624" y="1432542"/>
          <a:ext cx="5794376" cy="4943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818" name="Equation" r:id="rId3" imgW="2425700" imgH="2070100" progId="Equation.3">
                  <p:embed/>
                </p:oleObj>
              </mc:Choice>
              <mc:Fallback>
                <p:oleObj name="Equation" r:id="rId3" imgW="2425700" imgH="2070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44624" y="1432542"/>
                        <a:ext cx="5794376" cy="49439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fld id="{DDA139AC-1FE5-40E4-9795-159C6D576500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20B9BE30-5308-4A5F-AFBF-2D0188D89F6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76200"/>
            <a:ext cx="6553200" cy="1143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 spc="-15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US" sz="2800" dirty="0" smtClean="0">
                <a:solidFill>
                  <a:srgbClr val="000000"/>
                </a:solidFill>
                <a:latin typeface="Verdana" charset="0"/>
              </a:rPr>
              <a:t>15.1: Double Integrals in RCS (II) Over nonrectangular region</a:t>
            </a:r>
            <a:endParaRPr lang="en-US" sz="2800" dirty="0">
              <a:solidFill>
                <a:srgbClr val="000000"/>
              </a:solidFill>
              <a:latin typeface="Verdana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-152400" y="1828800"/>
            <a:ext cx="91440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pPr eaLnBrk="1" hangingPunct="1">
              <a:spcBef>
                <a:spcPct val="20000"/>
              </a:spcBef>
            </a:pPr>
            <a:r>
              <a:rPr lang="en-US" sz="3600" dirty="0"/>
              <a:t>  </a:t>
            </a:r>
            <a:r>
              <a:rPr lang="en-US" sz="4000" b="1" dirty="0"/>
              <a:t>Evaluated the area  enclosed   </a:t>
            </a:r>
          </a:p>
          <a:p>
            <a:pPr eaLnBrk="1" hangingPunct="1">
              <a:spcBef>
                <a:spcPct val="20000"/>
              </a:spcBef>
            </a:pPr>
            <a:r>
              <a:rPr lang="en-US" sz="4000" b="1" dirty="0"/>
              <a:t>  by the curves y = x</a:t>
            </a:r>
            <a:r>
              <a:rPr lang="en-US" sz="4000" b="1" baseline="30000" dirty="0"/>
              <a:t>2 </a:t>
            </a:r>
            <a:r>
              <a:rPr lang="en-US" sz="4000" b="1" dirty="0"/>
              <a:t>– 4  and y = x + 2 </a:t>
            </a:r>
          </a:p>
          <a:p>
            <a:pPr eaLnBrk="1" hangingPunct="1">
              <a:spcBef>
                <a:spcPct val="20000"/>
              </a:spcBef>
            </a:pPr>
            <a:r>
              <a:rPr lang="en-US" sz="4000" b="1" dirty="0"/>
              <a:t> using IIB type (y-range constant)</a:t>
            </a:r>
          </a:p>
          <a:p>
            <a:pPr eaLnBrk="1" hangingPunct="1">
              <a:spcBef>
                <a:spcPct val="20000"/>
              </a:spcBef>
            </a:pPr>
            <a:r>
              <a:rPr lang="en-US" sz="4000" b="1" dirty="0"/>
              <a:t>    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fld id="{9325BBE1-133D-4BF1-B104-5506F1581EDC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E706037-F188-49A0-8989-85615FEEACEB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17" y="1447800"/>
            <a:ext cx="7134781" cy="4419600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7959448"/>
              </p:ext>
            </p:extLst>
          </p:nvPr>
        </p:nvGraphicFramePr>
        <p:xfrm>
          <a:off x="7467600" y="3352800"/>
          <a:ext cx="146843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632" name="Equation" r:id="rId4" imgW="622300" imgH="241300" progId="Equation.3">
                  <p:embed/>
                </p:oleObj>
              </mc:Choice>
              <mc:Fallback>
                <p:oleObj name="Equation" r:id="rId4" imgW="6223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67600" y="3352800"/>
                        <a:ext cx="1468437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H="1">
            <a:off x="6248400" y="3657600"/>
            <a:ext cx="12192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0782544"/>
              </p:ext>
            </p:extLst>
          </p:nvPr>
        </p:nvGraphicFramePr>
        <p:xfrm>
          <a:off x="4038600" y="1676400"/>
          <a:ext cx="1319212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633" name="Equation" r:id="rId6" imgW="558800" imgH="203200" progId="Equation.3">
                  <p:embed/>
                </p:oleObj>
              </mc:Choice>
              <mc:Fallback>
                <p:oleObj name="Equation" r:id="rId6" imgW="558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38600" y="1676400"/>
                        <a:ext cx="1319212" cy="449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Straight Arrow Connector 12"/>
          <p:cNvCxnSpPr/>
          <p:nvPr/>
        </p:nvCxnSpPr>
        <p:spPr>
          <a:xfrm>
            <a:off x="4953000" y="2133600"/>
            <a:ext cx="0" cy="1143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6071643"/>
              </p:ext>
            </p:extLst>
          </p:nvPr>
        </p:nvGraphicFramePr>
        <p:xfrm>
          <a:off x="6354763" y="2133600"/>
          <a:ext cx="584200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634" name="Equation" r:id="rId8" imgW="355600" imgH="292100" progId="Equation.3">
                  <p:embed/>
                </p:oleObj>
              </mc:Choice>
              <mc:Fallback>
                <p:oleObj name="Equation" r:id="rId8" imgW="3556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354763" y="2133600"/>
                        <a:ext cx="584200" cy="481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8777487"/>
              </p:ext>
            </p:extLst>
          </p:nvPr>
        </p:nvGraphicFramePr>
        <p:xfrm>
          <a:off x="1230313" y="3581400"/>
          <a:ext cx="750887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635" name="Equation" r:id="rId10" imgW="457200" imgH="292100" progId="Equation.3">
                  <p:embed/>
                </p:oleObj>
              </mc:Choice>
              <mc:Fallback>
                <p:oleObj name="Equation" r:id="rId10" imgW="4572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230313" y="3581400"/>
                        <a:ext cx="750887" cy="481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0" y="76200"/>
            <a:ext cx="6553200" cy="1143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 spc="-15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US" sz="2800" dirty="0" smtClean="0">
                <a:solidFill>
                  <a:srgbClr val="000000"/>
                </a:solidFill>
                <a:latin typeface="Verdana" charset="0"/>
              </a:rPr>
              <a:t>15.1: Double Integrals in RCS (II) Over nonrectangular region</a:t>
            </a:r>
            <a:endParaRPr lang="en-US" sz="2800" dirty="0">
              <a:solidFill>
                <a:srgbClr val="000000"/>
              </a:solidFill>
              <a:latin typeface="Verdana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2971800" y="3886200"/>
            <a:ext cx="3276600" cy="0"/>
          </a:xfrm>
          <a:prstGeom prst="line">
            <a:avLst/>
          </a:prstGeom>
          <a:ln w="57150" cmpd="thickThin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33400" y="4343400"/>
            <a:ext cx="6858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Box 19"/>
          <p:cNvSpPr txBox="1">
            <a:spLocks noChangeArrowheads="1"/>
          </p:cNvSpPr>
          <p:nvPr/>
        </p:nvSpPr>
        <p:spPr bwMode="auto">
          <a:xfrm>
            <a:off x="5480050" y="3200400"/>
            <a:ext cx="311150" cy="6413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600" b="1" dirty="0"/>
              <a:t>I</a:t>
            </a:r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4267200" y="4464050"/>
            <a:ext cx="441197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600" b="1" dirty="0" smtClean="0"/>
              <a:t>II</a:t>
            </a:r>
            <a:endParaRPr lang="en-US" sz="3600" b="1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2159001" y="5105400"/>
            <a:ext cx="2895600" cy="0"/>
          </a:xfrm>
          <a:prstGeom prst="line">
            <a:avLst/>
          </a:prstGeom>
          <a:ln w="57150" cmpd="thickThin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0607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fld id="{4299FBD7-F9EC-4F26-915B-8AAA7492AB90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10E10F87-4766-4D37-A255-ECF118E01B9C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graphicFrame>
        <p:nvGraphicFramePr>
          <p:cNvPr id="20" name="Object 6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853090277"/>
              </p:ext>
            </p:extLst>
          </p:nvPr>
        </p:nvGraphicFramePr>
        <p:xfrm>
          <a:off x="756938" y="1400175"/>
          <a:ext cx="7548862" cy="49055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259" name="Equation" r:id="rId3" imgW="2755900" imgH="1790700" progId="Equation.3">
                  <p:embed/>
                </p:oleObj>
              </mc:Choice>
              <mc:Fallback>
                <p:oleObj name="Equation" r:id="rId3" imgW="2755900" imgH="1790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6938" y="1400175"/>
                        <a:ext cx="7548862" cy="49055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52400" y="609600"/>
            <a:ext cx="5852483" cy="52322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defPPr>
              <a:defRPr lang="en-US"/>
            </a:defPPr>
            <a:lvl1pPr algn="ctr" eaLnBrk="0" hangingPunct="0">
              <a:defRPr sz="2800" b="1" spc="-150">
                <a:solidFill>
                  <a:srgbClr val="000000"/>
                </a:solidFill>
                <a:latin typeface="Verdana" charset="0"/>
                <a:ea typeface="+mj-ea"/>
                <a:cs typeface="Arial" pitchFamily="34" charset="0"/>
              </a:defRPr>
            </a:lvl1pPr>
            <a:lvl2pPr eaLnBrk="0" hangingPunct="0">
              <a:defRPr sz="4000" b="1"/>
            </a:lvl2pPr>
            <a:lvl3pPr eaLnBrk="0" hangingPunct="0">
              <a:defRPr sz="4000" b="1"/>
            </a:lvl3pPr>
            <a:lvl4pPr eaLnBrk="0" hangingPunct="0">
              <a:defRPr sz="4000" b="1"/>
            </a:lvl4pPr>
            <a:lvl5pPr eaLnBrk="0" hangingPunct="0">
              <a:defRPr sz="4000" b="1"/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000" b="1"/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000" b="1"/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000" b="1"/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000" b="1"/>
            </a:lvl9pPr>
          </a:lstStyle>
          <a:p>
            <a:r>
              <a:rPr lang="en-US" dirty="0"/>
              <a:t>Change of order of integration: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fld id="{9B9800D8-4740-4669-87DA-E6010EE41E4A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DA139739-F945-4738-AD04-7927F8DA680B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1371600"/>
            <a:ext cx="8915400" cy="3657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342900" indent="-342900" eaLnBrk="0" hangingPunct="0">
              <a:spcBef>
                <a:spcPct val="20000"/>
              </a:spcBef>
              <a:buFont typeface="Wingdings" charset="0"/>
              <a:buNone/>
              <a:defRPr sz="3400">
                <a:solidFill>
                  <a:srgbClr val="000000"/>
                </a:solidFill>
                <a:latin typeface="Verdana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Arial" pitchFamily="34" charset="0"/>
                <a:cs typeface="Arial" pitchFamily="34" charset="0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cs typeface="+mn-cs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cs typeface="+mn-cs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cs typeface="+mn-cs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cs typeface="+mn-cs"/>
              </a:defRPr>
            </a:lvl9pPr>
          </a:lstStyle>
          <a:p>
            <a:r>
              <a:rPr lang="en-US" dirty="0"/>
              <a:t>Step-1: With the help of the limits given in the integral draw the region of integration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Step-2: Now from the region of integration write the limits </a:t>
            </a:r>
            <a:r>
              <a:rPr lang="en-US" dirty="0" err="1"/>
              <a:t>w.r.t</a:t>
            </a:r>
            <a:r>
              <a:rPr lang="en-US" dirty="0"/>
              <a:t>  the new order of integration as described in the procedure.</a:t>
            </a: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76200" y="609600"/>
            <a:ext cx="5852483" cy="52322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defPPr>
              <a:defRPr lang="en-US"/>
            </a:defPPr>
            <a:lvl1pPr algn="ctr" eaLnBrk="0" hangingPunct="0">
              <a:defRPr sz="2800" b="1" spc="-150">
                <a:solidFill>
                  <a:srgbClr val="000000"/>
                </a:solidFill>
                <a:latin typeface="Verdana" charset="0"/>
                <a:ea typeface="+mj-ea"/>
                <a:cs typeface="Arial" pitchFamily="34" charset="0"/>
              </a:defRPr>
            </a:lvl1pPr>
            <a:lvl2pPr eaLnBrk="0" hangingPunct="0">
              <a:defRPr sz="4000" b="1"/>
            </a:lvl2pPr>
            <a:lvl3pPr eaLnBrk="0" hangingPunct="0">
              <a:defRPr sz="4000" b="1"/>
            </a:lvl3pPr>
            <a:lvl4pPr eaLnBrk="0" hangingPunct="0">
              <a:defRPr sz="4000" b="1"/>
            </a:lvl4pPr>
            <a:lvl5pPr eaLnBrk="0" hangingPunct="0">
              <a:defRPr sz="4000" b="1"/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000" b="1"/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000" b="1"/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000" b="1"/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000" b="1"/>
            </a:lvl9pPr>
          </a:lstStyle>
          <a:p>
            <a:r>
              <a:rPr lang="en-US" dirty="0"/>
              <a:t>Change of order of integration: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6604344"/>
              </p:ext>
            </p:extLst>
          </p:nvPr>
        </p:nvGraphicFramePr>
        <p:xfrm>
          <a:off x="2327564" y="5206998"/>
          <a:ext cx="3920836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695" name="Equation" r:id="rId3" imgW="1511300" imgH="469900" progId="Equation.3">
                  <p:embed/>
                </p:oleObj>
              </mc:Choice>
              <mc:Fallback>
                <p:oleObj name="Equation" r:id="rId3" imgW="15113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7564" y="5206998"/>
                        <a:ext cx="3920836" cy="121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B075AD92-C8C2-4BA7-BF98-A0001A56C672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C8EF2771-604F-48BF-95EB-52ACF521F79E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7359728"/>
              </p:ext>
            </p:extLst>
          </p:nvPr>
        </p:nvGraphicFramePr>
        <p:xfrm>
          <a:off x="190500" y="2043113"/>
          <a:ext cx="8799513" cy="3836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8043" name="Document" r:id="rId3" imgW="6858000" imgH="2984500" progId="Word.Document.12">
                  <p:embed/>
                </p:oleObj>
              </mc:Choice>
              <mc:Fallback>
                <p:oleObj name="Document" r:id="rId3" imgW="6858000" imgH="2984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0500" y="2043113"/>
                        <a:ext cx="8799513" cy="3836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41426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-34460" t="-1050" r="-24308" b="-700"/>
          <a:stretch/>
        </p:blipFill>
        <p:spPr>
          <a:xfrm>
            <a:off x="228600" y="1371600"/>
            <a:ext cx="8382000" cy="4919133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B075AD92-C8C2-4BA7-BF98-A0001A56C672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C8EF2771-604F-48BF-95EB-52ACF521F79E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011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fld id="{C0447F62-389A-45BA-A97A-358154E009FA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72925402-40ED-482E-9A4B-1B4251C793E6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7819871"/>
              </p:ext>
            </p:extLst>
          </p:nvPr>
        </p:nvGraphicFramePr>
        <p:xfrm>
          <a:off x="152400" y="1765300"/>
          <a:ext cx="8855075" cy="3973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306" name="Equation" r:id="rId3" imgW="2717800" imgH="1257300" progId="Equation.3">
                  <p:embed/>
                </p:oleObj>
              </mc:Choice>
              <mc:Fallback>
                <p:oleObj name="Equation" r:id="rId3" imgW="2717800" imgH="1257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765300"/>
                        <a:ext cx="8855075" cy="3973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6015" y="685800"/>
            <a:ext cx="7507785" cy="584776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sz="3200" dirty="0">
                <a:effectLst>
                  <a:outerShdw blurRad="38100" dist="38100" dir="2700000" algn="tl">
                    <a:srgbClr val="000000"/>
                  </a:outerShdw>
                </a:effectLst>
                <a:ea typeface="+mn-ea"/>
              </a:rPr>
              <a:t>Evaluation of Volume: by double integral</a:t>
            </a:r>
            <a:endParaRPr lang="en-US" sz="3200" dirty="0">
              <a:ea typeface="+mn-ea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fld id="{467F67CD-4B6B-4544-88B5-6AB06768ED3F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2EA2BB8-0975-458D-8A5D-8EFB3DA3EB5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52400" y="1524000"/>
            <a:ext cx="8757985" cy="441829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3200" b="1" i="0" u="none" strike="noStrike" kern="1200" cap="none" spc="-150" normalizeH="0" baseline="0" noProof="0" dirty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9" name="Rectangle 3"/>
          <p:cNvSpPr txBox="1">
            <a:spLocks noChangeArrowheads="1"/>
          </p:cNvSpPr>
          <p:nvPr/>
        </p:nvSpPr>
        <p:spPr>
          <a:xfrm>
            <a:off x="0" y="1219200"/>
            <a:ext cx="9144000" cy="5181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eaLnBrk="1" hangingPunct="1">
              <a:buClr>
                <a:schemeClr val="tx1"/>
              </a:buClr>
              <a:buAutoNum type="romanUcParenBoth"/>
            </a:pPr>
            <a:r>
              <a:rPr lang="en-US" dirty="0" smtClean="0">
                <a:latin typeface="Arial" charset="0"/>
              </a:rPr>
              <a:t>Double </a:t>
            </a:r>
            <a:r>
              <a:rPr lang="en-US" dirty="0">
                <a:latin typeface="Arial" charset="0"/>
              </a:rPr>
              <a:t>Integrals in Rectangular Coordinate </a:t>
            </a:r>
            <a:r>
              <a:rPr lang="en-US" dirty="0" smtClean="0">
                <a:latin typeface="Arial" charset="0"/>
              </a:rPr>
              <a:t> </a:t>
            </a:r>
          </a:p>
          <a:p>
            <a:pPr marL="0" indent="0" eaLnBrk="1" hangingPunct="1">
              <a:buClr>
                <a:schemeClr val="tx1"/>
              </a:buClr>
              <a:buNone/>
            </a:pPr>
            <a:r>
              <a:rPr lang="en-US" dirty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>    System </a:t>
            </a:r>
            <a:r>
              <a:rPr lang="en-US" dirty="0">
                <a:latin typeface="Arial" charset="0"/>
              </a:rPr>
              <a:t>(RCS)</a:t>
            </a:r>
          </a:p>
          <a:p>
            <a:pPr marL="0" indent="0" eaLnBrk="1" hangingPunct="1">
              <a:buClr>
                <a:schemeClr val="tx1"/>
              </a:buClr>
              <a:buNone/>
            </a:pPr>
            <a:r>
              <a:rPr lang="en-US" dirty="0">
                <a:latin typeface="Arial" charset="0"/>
              </a:rPr>
              <a:t>(II) Double Integrals in Polar coordinate   system </a:t>
            </a:r>
            <a:r>
              <a:rPr lang="en-US" dirty="0" smtClean="0">
                <a:latin typeface="Arial" charset="0"/>
              </a:rPr>
              <a:t> </a:t>
            </a:r>
          </a:p>
          <a:p>
            <a:pPr marL="0" indent="0" eaLnBrk="1" hangingPunct="1">
              <a:buClr>
                <a:schemeClr val="tx1"/>
              </a:buClr>
              <a:buNone/>
            </a:pPr>
            <a:r>
              <a:rPr lang="en-US" dirty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>    (</a:t>
            </a:r>
            <a:r>
              <a:rPr lang="en-US" dirty="0">
                <a:latin typeface="Arial" charset="0"/>
              </a:rPr>
              <a:t>PCS)</a:t>
            </a:r>
          </a:p>
          <a:p>
            <a:pPr marL="0" indent="0" eaLnBrk="1" hangingPunct="1">
              <a:buClr>
                <a:schemeClr val="tx1"/>
              </a:buClr>
              <a:buNone/>
            </a:pPr>
            <a:r>
              <a:rPr lang="en-US" dirty="0">
                <a:latin typeface="Arial" charset="0"/>
              </a:rPr>
              <a:t>(III) Triple Integrals in Rectangular Coordinate </a:t>
            </a:r>
            <a:r>
              <a:rPr lang="en-US" dirty="0" smtClean="0">
                <a:latin typeface="Arial" charset="0"/>
              </a:rPr>
              <a:t> </a:t>
            </a:r>
          </a:p>
          <a:p>
            <a:pPr marL="0" indent="0" eaLnBrk="1" hangingPunct="1">
              <a:buClr>
                <a:schemeClr val="tx1"/>
              </a:buClr>
              <a:buNone/>
            </a:pPr>
            <a:r>
              <a:rPr lang="en-US" dirty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>     System</a:t>
            </a:r>
          </a:p>
          <a:p>
            <a:pPr marL="0" indent="0" eaLnBrk="1" hangingPunct="1">
              <a:buClr>
                <a:schemeClr val="tx1"/>
              </a:buClr>
              <a:buNone/>
            </a:pPr>
            <a:r>
              <a:rPr lang="en-US" dirty="0">
                <a:latin typeface="Arial" charset="0"/>
              </a:rPr>
              <a:t>(IV) Triple Integrals in Cylindrical  &amp; spherical </a:t>
            </a:r>
            <a:r>
              <a:rPr lang="en-US" dirty="0" smtClean="0">
                <a:latin typeface="Arial" charset="0"/>
              </a:rPr>
              <a:t> </a:t>
            </a:r>
          </a:p>
          <a:p>
            <a:pPr marL="0" indent="0" eaLnBrk="1" hangingPunct="1">
              <a:buClr>
                <a:schemeClr val="tx1"/>
              </a:buClr>
              <a:buNone/>
            </a:pPr>
            <a:r>
              <a:rPr lang="en-US" dirty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>      Coordinate </a:t>
            </a:r>
            <a:r>
              <a:rPr lang="en-US" dirty="0">
                <a:latin typeface="Arial" charset="0"/>
              </a:rPr>
              <a:t>System</a:t>
            </a:r>
          </a:p>
          <a:p>
            <a:pPr marL="0" indent="0" eaLnBrk="1" hangingPunct="1">
              <a:buClr>
                <a:schemeClr val="tx1"/>
              </a:buClr>
              <a:buNone/>
            </a:pPr>
            <a:r>
              <a:rPr lang="en-US" dirty="0" smtClean="0">
                <a:latin typeface="Arial" charset="0"/>
              </a:rPr>
              <a:t>(</a:t>
            </a:r>
            <a:r>
              <a:rPr lang="en-US" dirty="0">
                <a:latin typeface="Arial" charset="0"/>
              </a:rPr>
              <a:t>V) Substitution in Multiple Integrals</a:t>
            </a:r>
          </a:p>
          <a:p>
            <a:pPr eaLnBrk="1" hangingPunct="1">
              <a:buClr>
                <a:schemeClr val="tx1"/>
              </a:buClr>
              <a:buFont typeface="Wingdings" charset="0"/>
              <a:buChar char="§"/>
            </a:pPr>
            <a:endParaRPr lang="en-US" dirty="0">
              <a:latin typeface="Arial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 bldLvl="2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B075AD92-C8C2-4BA7-BF98-A0001A56C672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C8EF2771-604F-48BF-95EB-52ACF521F79E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9653747"/>
              </p:ext>
            </p:extLst>
          </p:nvPr>
        </p:nvGraphicFramePr>
        <p:xfrm>
          <a:off x="190500" y="2638425"/>
          <a:ext cx="8799513" cy="264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9064" name="Document" r:id="rId3" imgW="6858000" imgH="2057400" progId="Word.Document.12">
                  <p:embed/>
                </p:oleObj>
              </mc:Choice>
              <mc:Fallback>
                <p:oleObj name="Document" r:id="rId3" imgW="6858000" imgH="2057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0500" y="2638425"/>
                        <a:ext cx="8799513" cy="2644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0688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B075AD92-C8C2-4BA7-BF98-A0001A56C672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C8EF2771-604F-48BF-95EB-52ACF521F79E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5993113"/>
              </p:ext>
            </p:extLst>
          </p:nvPr>
        </p:nvGraphicFramePr>
        <p:xfrm>
          <a:off x="192088" y="1684338"/>
          <a:ext cx="8799512" cy="435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0087" name="Document" r:id="rId3" imgW="6858000" imgH="3390900" progId="Word.Document.12">
                  <p:embed/>
                </p:oleObj>
              </mc:Choice>
              <mc:Fallback>
                <p:oleObj name="Document" r:id="rId3" imgW="6858000" imgH="3390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088" y="1684338"/>
                        <a:ext cx="8799512" cy="4357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9651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B075AD92-C8C2-4BA7-BF98-A0001A56C672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C8EF2771-604F-48BF-95EB-52ACF521F79E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062869628"/>
              </p:ext>
            </p:extLst>
          </p:nvPr>
        </p:nvGraphicFramePr>
        <p:xfrm>
          <a:off x="1193800" y="1371600"/>
          <a:ext cx="6981825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329" name="Document" r:id="rId3" imgW="6858000" imgH="4940300" progId="Word.Document.12">
                  <p:embed/>
                </p:oleObj>
              </mc:Choice>
              <mc:Fallback>
                <p:oleObj name="Document" r:id="rId3" imgW="6858000" imgH="4940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3800" y="1371600"/>
                        <a:ext cx="6981825" cy="502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94009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-10257" t="-1403" r="-10826" b="-1053"/>
          <a:stretch/>
        </p:blipFill>
        <p:spPr>
          <a:xfrm>
            <a:off x="228600" y="1371601"/>
            <a:ext cx="7196667" cy="4944532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B075AD92-C8C2-4BA7-BF98-A0001A56C672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C8EF2771-604F-48BF-95EB-52ACF521F79E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572000" y="2438400"/>
            <a:ext cx="2895600" cy="1447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67600" y="198120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x</a:t>
            </a:r>
            <a:r>
              <a:rPr lang="en-US" sz="2400" b="1" baseline="30000" dirty="0" smtClean="0"/>
              <a:t>2</a:t>
            </a:r>
            <a:r>
              <a:rPr lang="en-US" sz="2400" b="1" dirty="0" smtClean="0"/>
              <a:t>+y</a:t>
            </a:r>
            <a:r>
              <a:rPr lang="en-US" sz="2400" b="1" baseline="30000" dirty="0" smtClean="0"/>
              <a:t>2</a:t>
            </a:r>
            <a:r>
              <a:rPr lang="en-US" sz="2400" b="1" dirty="0" smtClean="0"/>
              <a:t>=9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7162800" y="3962400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z = x</a:t>
            </a:r>
            <a:r>
              <a:rPr lang="en-US" sz="2400" b="1" baseline="30000" dirty="0" smtClean="0"/>
              <a:t>2</a:t>
            </a:r>
            <a:r>
              <a:rPr lang="en-US" sz="2400" b="1" dirty="0" smtClean="0"/>
              <a:t>+ y</a:t>
            </a:r>
            <a:r>
              <a:rPr lang="en-US" sz="2400" b="1" baseline="30000" dirty="0" smtClean="0"/>
              <a:t>2 </a:t>
            </a:r>
            <a:r>
              <a:rPr lang="en-US" sz="2400" b="1" dirty="0" smtClean="0"/>
              <a:t>-9</a:t>
            </a:r>
            <a:endParaRPr lang="en-US" sz="24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334000" y="3886200"/>
            <a:ext cx="182880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629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B075AD92-C8C2-4BA7-BF98-A0001A56C672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C8EF2771-604F-48BF-95EB-52ACF521F79E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6371213"/>
              </p:ext>
            </p:extLst>
          </p:nvPr>
        </p:nvGraphicFramePr>
        <p:xfrm>
          <a:off x="109538" y="1447800"/>
          <a:ext cx="8882062" cy="4837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352" name="Document" r:id="rId3" imgW="6858000" imgH="3733800" progId="Word.Document.12">
                  <p:embed/>
                </p:oleObj>
              </mc:Choice>
              <mc:Fallback>
                <p:oleObj name="Document" r:id="rId3" imgW="6858000" imgH="3733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538" y="1447800"/>
                        <a:ext cx="8882062" cy="4837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5997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fld id="{68D5176B-A0E1-41C6-AED4-836DC7A444B0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97C7A87E-C7D2-490E-8B4A-A4CC0A525DD2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0"/>
            <a:ext cx="8229600" cy="1295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 spc="-15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b="0" dirty="0">
                <a:solidFill>
                  <a:srgbClr val="000000"/>
                </a:solidFill>
                <a:latin typeface="Verdana" charset="0"/>
              </a:rPr>
              <a:t>Double integrals in Polar Coordinate System (PCS) </a:t>
            </a:r>
            <a:endParaRPr lang="en-US" b="0" dirty="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7188350"/>
              </p:ext>
            </p:extLst>
          </p:nvPr>
        </p:nvGraphicFramePr>
        <p:xfrm>
          <a:off x="190500" y="2265363"/>
          <a:ext cx="8799513" cy="210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507" name="Document" r:id="rId3" imgW="6858000" imgH="1638300" progId="Word.Document.12">
                  <p:embed/>
                </p:oleObj>
              </mc:Choice>
              <mc:Fallback>
                <p:oleObj name="Document" r:id="rId3" imgW="6858000" imgH="1638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0500" y="2265363"/>
                        <a:ext cx="8799513" cy="2101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B075AD92-C8C2-4BA7-BF98-A0001A56C672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C8EF2771-604F-48BF-95EB-52ACF521F79E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371600"/>
            <a:ext cx="8995330" cy="3886200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0"/>
            <a:ext cx="8229600" cy="1295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 spc="-15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b="0" dirty="0">
                <a:solidFill>
                  <a:srgbClr val="000000"/>
                </a:solidFill>
                <a:latin typeface="Verdana" charset="0"/>
              </a:rPr>
              <a:t>Double integrals in Polar Coordinate System (PCS) </a:t>
            </a:r>
            <a:endParaRPr lang="en-US" b="0" dirty="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5888400"/>
              </p:ext>
            </p:extLst>
          </p:nvPr>
        </p:nvGraphicFramePr>
        <p:xfrm>
          <a:off x="190500" y="5478463"/>
          <a:ext cx="8799513" cy="61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9795" name="Document" r:id="rId4" imgW="6858000" imgH="482600" progId="Word.Document.12">
                  <p:embed/>
                </p:oleObj>
              </mc:Choice>
              <mc:Fallback>
                <p:oleObj name="Document" r:id="rId4" imgW="6858000" imgH="482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0500" y="5478463"/>
                        <a:ext cx="8799513" cy="617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73066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fld id="{41B3A063-E26E-48E8-9ABA-E677D3D3D5C1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34A6664-78C3-4D31-96AD-CDF3A267DAAB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5093131"/>
              </p:ext>
            </p:extLst>
          </p:nvPr>
        </p:nvGraphicFramePr>
        <p:xfrm>
          <a:off x="1295399" y="1382713"/>
          <a:ext cx="6856413" cy="51508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96" name="Equation" r:id="rId4" imgW="2349500" imgH="1879600" progId="Equation.3">
                  <p:embed/>
                </p:oleObj>
              </mc:Choice>
              <mc:Fallback>
                <p:oleObj name="Equation" r:id="rId4" imgW="2349500" imgH="187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399" y="1382713"/>
                        <a:ext cx="6856413" cy="51508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0"/>
            <a:ext cx="8229600" cy="1295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 spc="-15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b="0" dirty="0">
                <a:solidFill>
                  <a:srgbClr val="000000"/>
                </a:solidFill>
                <a:latin typeface="Verdana" charset="0"/>
              </a:rPr>
              <a:t>Double integrals in Polar Coordinate System (PCS) </a:t>
            </a:r>
            <a:endParaRPr lang="en-US" b="0" dirty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fld id="{5F1AEEE0-6895-41B4-AD20-E81CEBF952E9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C87113BB-911F-437F-84BD-7652FDBD17C2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0"/>
            <a:ext cx="8229600" cy="1295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 spc="-15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b="0" dirty="0">
                <a:solidFill>
                  <a:srgbClr val="000000"/>
                </a:solidFill>
                <a:latin typeface="Verdana" charset="0"/>
              </a:rPr>
              <a:t>Double integrals in Polar Coordinate System (PCS) </a:t>
            </a:r>
            <a:endParaRPr lang="en-US" b="0" dirty="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6769143"/>
              </p:ext>
            </p:extLst>
          </p:nvPr>
        </p:nvGraphicFramePr>
        <p:xfrm>
          <a:off x="76200" y="1676400"/>
          <a:ext cx="8963025" cy="393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44" name="Document" r:id="rId3" imgW="6858000" imgH="3009900" progId="Word.Document.12">
                  <p:embed/>
                </p:oleObj>
              </mc:Choice>
              <mc:Fallback>
                <p:oleObj name="Document" r:id="rId3" imgW="6858000" imgH="3009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0" y="1676400"/>
                        <a:ext cx="8963025" cy="3933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fld id="{543994FD-BB44-4FB0-B477-62ED98035C11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B4AAE43-7A2B-47A3-B2BD-FFCF8B3641EC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0"/>
            <a:ext cx="8229600" cy="1295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 spc="-15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b="0" dirty="0">
                <a:solidFill>
                  <a:srgbClr val="000000"/>
                </a:solidFill>
                <a:latin typeface="Verdana" charset="0"/>
              </a:rPr>
              <a:t>Double integrals in Polar Coordinate System (PCS) </a:t>
            </a:r>
            <a:endParaRPr lang="en-US" b="0" dirty="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107634"/>
              </p:ext>
            </p:extLst>
          </p:nvPr>
        </p:nvGraphicFramePr>
        <p:xfrm>
          <a:off x="141288" y="2624138"/>
          <a:ext cx="8783637" cy="2293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54" name="Document" r:id="rId3" imgW="6858000" imgH="1790700" progId="Word.Document.12">
                  <p:embed/>
                </p:oleObj>
              </mc:Choice>
              <mc:Fallback>
                <p:oleObj name="Document" r:id="rId3" imgW="6858000" imgH="1790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1288" y="2624138"/>
                        <a:ext cx="8783637" cy="2293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fld id="{E4842041-A3E8-45FE-94D4-311FD2E3DB25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3A9B03C-98A5-42A9-B570-4EC0176DD8B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76200" y="0"/>
            <a:ext cx="6400800" cy="1295400"/>
          </a:xfrm>
          <a:prstGeom prst="rect">
            <a:avLst/>
          </a:prstGeom>
          <a:noFill/>
          <a:ln w="6350" cap="rnd">
            <a:noFill/>
          </a:ln>
        </p:spPr>
        <p:txBody>
          <a:bodyPr anchor="b">
            <a:normAutofit fontScale="975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sz="4200" b="1" spc="-100" dirty="0">
              <a:ln w="3200">
                <a:solidFill>
                  <a:schemeClr val="bg2">
                    <a:shade val="75000"/>
                    <a:alpha val="25000"/>
                  </a:schemeClr>
                </a:solidFill>
                <a:prstDash val="solid"/>
                <a:round/>
              </a:ln>
              <a:solidFill>
                <a:srgbClr val="F9F9F9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457200"/>
            <a:ext cx="80010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miter lim="800000"/>
            <a:headEnd/>
            <a:tailEnd/>
          </a:ln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 spc="-15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3400" dirty="0" smtClean="0">
                <a:solidFill>
                  <a:srgbClr val="000000"/>
                </a:solidFill>
                <a:latin typeface="Verdana" charset="0"/>
              </a:rPr>
              <a:t>15.1: Double Integrals in RCS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228600" y="1600200"/>
            <a:ext cx="8501063" cy="42672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Wingdings" charset="0"/>
              <a:buChar char="§"/>
            </a:pPr>
            <a:endParaRPr lang="en-US" sz="2600" b="1" dirty="0" smtClean="0">
              <a:solidFill>
                <a:srgbClr val="000000"/>
              </a:solidFill>
              <a:latin typeface="Verdana" charset="0"/>
            </a:endParaRPr>
          </a:p>
          <a:p>
            <a:pPr marL="0" indent="0" eaLnBrk="1" hangingPunct="1">
              <a:buClr>
                <a:schemeClr val="tx1"/>
              </a:buClr>
              <a:buNone/>
            </a:pPr>
            <a:r>
              <a:rPr lang="en-US" dirty="0">
                <a:latin typeface="Arial" charset="0"/>
              </a:rPr>
              <a:t>Let f(</a:t>
            </a:r>
            <a:r>
              <a:rPr lang="en-US" dirty="0" err="1">
                <a:latin typeface="Arial" charset="0"/>
              </a:rPr>
              <a:t>x,y</a:t>
            </a:r>
            <a:r>
              <a:rPr lang="en-US" dirty="0">
                <a:latin typeface="Arial" charset="0"/>
              </a:rPr>
              <a:t>) be a continuous  function of two independent variables, x &amp; y, defined on a closed region R. </a:t>
            </a:r>
          </a:p>
          <a:p>
            <a:pPr>
              <a:buFont typeface="Wingdings" charset="0"/>
              <a:buNone/>
            </a:pPr>
            <a:r>
              <a:rPr lang="en-US" sz="2600" b="1" dirty="0" smtClean="0">
                <a:latin typeface="Univers" charset="0"/>
              </a:rPr>
              <a:t>	           </a:t>
            </a:r>
            <a:r>
              <a:rPr lang="en-US" sz="2600" b="1" dirty="0" smtClean="0">
                <a:latin typeface="Verdana" charset="0"/>
              </a:rPr>
              <a:t>		</a:t>
            </a:r>
            <a:endParaRPr lang="en-US" sz="2600" u="sng" dirty="0">
              <a:latin typeface="Univers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2883507"/>
              </p:ext>
            </p:extLst>
          </p:nvPr>
        </p:nvGraphicFramePr>
        <p:xfrm>
          <a:off x="3003550" y="3595688"/>
          <a:ext cx="3500438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061" name="Equation" r:id="rId3" imgW="1346200" imgH="203200" progId="Equation.3">
                  <p:embed/>
                </p:oleObj>
              </mc:Choice>
              <mc:Fallback>
                <p:oleObj name="Equation" r:id="rId3" imgW="1346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03550" y="3595688"/>
                        <a:ext cx="3500438" cy="528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fld id="{81799346-423C-48B4-8A17-2E58247A2CD2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9641106-3B4D-40D2-B889-35E00B7EF4F5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421" y="1308100"/>
            <a:ext cx="5670379" cy="5245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fld id="{1E24D860-3C7E-4934-BE4D-15D31CBA8ED4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E541D93B-44EF-4502-ADF8-C16E97FD5347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4085095"/>
              </p:ext>
            </p:extLst>
          </p:nvPr>
        </p:nvGraphicFramePr>
        <p:xfrm>
          <a:off x="190500" y="2220913"/>
          <a:ext cx="8799513" cy="347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46" name="Document" r:id="rId3" imgW="6858000" imgH="2705100" progId="Word.Document.12">
                  <p:embed/>
                </p:oleObj>
              </mc:Choice>
              <mc:Fallback>
                <p:oleObj name="Document" r:id="rId3" imgW="6858000" imgH="2705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0500" y="2220913"/>
                        <a:ext cx="8799513" cy="347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fld id="{1A6660A2-AA67-47F9-ABEE-719F7FC27C96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235E3144-EED8-4846-8997-29A88A915B0B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0"/>
            <a:ext cx="8229600" cy="1295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 spc="-15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b="0" dirty="0"/>
              <a:t>Changing Cartesian Integral to </a:t>
            </a:r>
          </a:p>
          <a:p>
            <a:r>
              <a:rPr lang="en-US" b="0" dirty="0"/>
              <a:t>Polar Integral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4796474"/>
              </p:ext>
            </p:extLst>
          </p:nvPr>
        </p:nvGraphicFramePr>
        <p:xfrm>
          <a:off x="141269" y="1600200"/>
          <a:ext cx="8784405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825" name="Document" r:id="rId3" imgW="6858000" imgH="3390900" progId="Word.Document.12">
                  <p:embed/>
                </p:oleObj>
              </mc:Choice>
              <mc:Fallback>
                <p:oleObj name="Document" r:id="rId3" imgW="6858000" imgH="3390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1269" y="1600200"/>
                        <a:ext cx="8784405" cy="434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58605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fld id="{A72CD2AC-6D1A-46DD-B52F-E16FA9717ABE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445B82F-91B4-4E0E-8103-0147DBEBA83D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1681938"/>
              </p:ext>
            </p:extLst>
          </p:nvPr>
        </p:nvGraphicFramePr>
        <p:xfrm>
          <a:off x="190500" y="2898775"/>
          <a:ext cx="8799513" cy="212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545" name="Document" r:id="rId3" imgW="6858000" imgH="1651000" progId="Word.Document.12">
                  <p:embed/>
                </p:oleObj>
              </mc:Choice>
              <mc:Fallback>
                <p:oleObj name="Document" r:id="rId3" imgW="6858000" imgH="1651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0500" y="2898775"/>
                        <a:ext cx="8799513" cy="212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fld id="{F52DB12E-38ED-4232-86C6-A01F94DFDE78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F5FB09E-9980-4359-8619-43C100825686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958" y="1333500"/>
            <a:ext cx="5033042" cy="49911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fld id="{9F1AE3A4-C29B-4983-BC7B-9D5548CAC1B8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8FB986B-C01E-4B64-8EFE-E85274741BAE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4127526"/>
              </p:ext>
            </p:extLst>
          </p:nvPr>
        </p:nvGraphicFramePr>
        <p:xfrm>
          <a:off x="190500" y="2543175"/>
          <a:ext cx="8799513" cy="194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29" name="Document" r:id="rId3" imgW="6858000" imgH="1511300" progId="Word.Document.12">
                  <p:embed/>
                </p:oleObj>
              </mc:Choice>
              <mc:Fallback>
                <p:oleObj name="Document" r:id="rId3" imgW="6858000" imgH="1511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0500" y="2543175"/>
                        <a:ext cx="8799513" cy="1944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fld id="{CBD1C9D1-C535-4092-A2CE-8F12238998C4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D07AC80D-7164-44C6-A9B9-2D1C86C82D9D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78" y="1371600"/>
            <a:ext cx="5133922" cy="51054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fld id="{26A25154-13BC-4DA5-A29D-64EB4286B534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4845DD4-CF7F-4BBC-81D5-BC5A6849155A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33400" y="2209800"/>
            <a:ext cx="8229600" cy="158432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 spc="-15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US" smtClean="0">
                <a:latin typeface="Bodoni MT Black" charset="0"/>
              </a:rPr>
              <a:t>Triple Integrals in Rectangular Coordinate system</a:t>
            </a:r>
            <a:endParaRPr lang="en-US" dirty="0">
              <a:latin typeface="Bodoni MT Black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fld id="{BF52150A-3702-4CEE-BAF8-78DBF5C55BDC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8B33B966-6FD5-49CC-BC35-AAEA53DB62FA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graphicFrame>
        <p:nvGraphicFramePr>
          <p:cNvPr id="12" name="Object 4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239007995"/>
              </p:ext>
            </p:extLst>
          </p:nvPr>
        </p:nvGraphicFramePr>
        <p:xfrm>
          <a:off x="157163" y="1371600"/>
          <a:ext cx="8655050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800" name="Equation" r:id="rId4" imgW="3200400" imgH="1803400" progId="Equation.3">
                  <p:embed/>
                </p:oleObj>
              </mc:Choice>
              <mc:Fallback>
                <p:oleObj name="Equation" r:id="rId4" imgW="3200400" imgH="1803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3" y="1371600"/>
                        <a:ext cx="8655050" cy="487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fld id="{2004CD4D-2DC0-491A-BAC8-34689F2301F8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639F7D1-E57A-4F6D-9FB1-6D92B80FFFCC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0" y="304800"/>
            <a:ext cx="9175750" cy="641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600" b="1" dirty="0">
                <a:solidFill>
                  <a:srgbClr val="000000"/>
                </a:solidFill>
              </a:rPr>
              <a:t>Procedure to Find the Limit of Integration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28600" y="1447800"/>
            <a:ext cx="8763000" cy="458587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 dirty="0"/>
              <a:t>Step-1: Sketch the region D along with its shadow R (Vertical Projection) in  any of the plane. Level the boundary surfaces and curves for D and R.</a:t>
            </a:r>
          </a:p>
          <a:p>
            <a:pPr eaLnBrk="1" hangingPunct="1"/>
            <a:r>
              <a:rPr lang="en-US" sz="3200" dirty="0"/>
              <a:t>Suppose the region D is bounded above by the graph of </a:t>
            </a:r>
            <a:r>
              <a:rPr lang="en-US" sz="3200" i="1" dirty="0"/>
              <a:t>z = </a:t>
            </a:r>
            <a:r>
              <a:rPr lang="en-US" sz="3200" i="1" dirty="0" smtClean="0"/>
              <a:t>f</a:t>
            </a:r>
            <a:r>
              <a:rPr lang="en-US" sz="3200" i="1" baseline="-25000" dirty="0"/>
              <a:t>2</a:t>
            </a:r>
            <a:r>
              <a:rPr lang="en-US" sz="3200" i="1" dirty="0" smtClean="0"/>
              <a:t>(</a:t>
            </a:r>
            <a:r>
              <a:rPr lang="en-US" sz="3200" i="1" dirty="0" err="1"/>
              <a:t>x,y</a:t>
            </a:r>
            <a:r>
              <a:rPr lang="en-US" sz="3200" i="1" dirty="0"/>
              <a:t>)</a:t>
            </a:r>
            <a:r>
              <a:rPr lang="en-US" sz="3200" dirty="0"/>
              <a:t> and below by the graph of </a:t>
            </a:r>
            <a:r>
              <a:rPr lang="en-US" sz="3200" dirty="0" smtClean="0"/>
              <a:t>  </a:t>
            </a:r>
            <a:r>
              <a:rPr lang="en-US" sz="3200" i="1" dirty="0" smtClean="0"/>
              <a:t>z </a:t>
            </a:r>
            <a:r>
              <a:rPr lang="en-US" sz="3200" i="1" dirty="0"/>
              <a:t>= </a:t>
            </a:r>
            <a:r>
              <a:rPr lang="en-US" sz="3200" i="1" dirty="0" smtClean="0"/>
              <a:t>f</a:t>
            </a:r>
            <a:r>
              <a:rPr lang="en-US" sz="3200" i="1" baseline="-25000" dirty="0"/>
              <a:t>1</a:t>
            </a:r>
            <a:r>
              <a:rPr lang="en-US" sz="3200" i="1" dirty="0" smtClean="0"/>
              <a:t>(</a:t>
            </a:r>
            <a:r>
              <a:rPr lang="en-US" sz="3200" i="1" dirty="0" err="1"/>
              <a:t>x,y</a:t>
            </a:r>
            <a:r>
              <a:rPr lang="en-US" sz="3200" i="1" dirty="0"/>
              <a:t>)</a:t>
            </a:r>
            <a:r>
              <a:rPr lang="en-US" sz="3200" dirty="0"/>
              <a:t> </a:t>
            </a:r>
            <a:r>
              <a:rPr lang="en-US" sz="3200" dirty="0" smtClean="0"/>
              <a:t>and </a:t>
            </a:r>
            <a:r>
              <a:rPr lang="en-US" sz="3200" dirty="0" smtClean="0">
                <a:solidFill>
                  <a:srgbClr val="000000"/>
                </a:solidFill>
              </a:rPr>
              <a:t>R </a:t>
            </a:r>
            <a:r>
              <a:rPr lang="en-US" sz="3200" dirty="0">
                <a:solidFill>
                  <a:srgbClr val="000000"/>
                </a:solidFill>
              </a:rPr>
              <a:t>is the </a:t>
            </a:r>
            <a:r>
              <a:rPr lang="en-US" sz="3200" dirty="0" smtClean="0">
                <a:solidFill>
                  <a:srgbClr val="000000"/>
                </a:solidFill>
              </a:rPr>
              <a:t>orthogonal projection </a:t>
            </a:r>
            <a:r>
              <a:rPr lang="en-US" sz="3200" dirty="0">
                <a:solidFill>
                  <a:srgbClr val="000000"/>
                </a:solidFill>
              </a:rPr>
              <a:t>of </a:t>
            </a:r>
            <a:r>
              <a:rPr lang="en-US" sz="3200" dirty="0" smtClean="0">
                <a:solidFill>
                  <a:srgbClr val="000000"/>
                </a:solidFill>
              </a:rPr>
              <a:t>D onto </a:t>
            </a:r>
            <a:r>
              <a:rPr lang="en-US" sz="3200" dirty="0">
                <a:solidFill>
                  <a:srgbClr val="000000"/>
                </a:solidFill>
              </a:rPr>
              <a:t>the XY-plane for </a:t>
            </a:r>
            <a:r>
              <a:rPr lang="en-US" sz="3200" dirty="0" smtClean="0">
                <a:solidFill>
                  <a:srgbClr val="000000"/>
                </a:solidFill>
              </a:rPr>
              <a:t>integration</a:t>
            </a:r>
            <a:endParaRPr lang="en-US" sz="3200" dirty="0"/>
          </a:p>
          <a:p>
            <a:pPr eaLnBrk="1" hangingPunct="1"/>
            <a:endParaRPr lang="en-US" sz="36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fld id="{30CEAFD0-8DB0-401F-81F3-99830E03792E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8F600764-FF37-40E1-A2AA-49BDBA77EAA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graphicFrame>
        <p:nvGraphicFramePr>
          <p:cNvPr id="9" name="Object 6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928135065"/>
              </p:ext>
            </p:extLst>
          </p:nvPr>
        </p:nvGraphicFramePr>
        <p:xfrm>
          <a:off x="4468813" y="3025775"/>
          <a:ext cx="587375" cy="126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796" name="Equation" r:id="rId3" imgW="165100" imgH="355600" progId="Equation.3">
                  <p:embed/>
                </p:oleObj>
              </mc:Choice>
              <mc:Fallback>
                <p:oleObj name="Equation" r:id="rId3" imgW="1651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8813" y="3025775"/>
                        <a:ext cx="587375" cy="1263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76200"/>
            <a:ext cx="6477000" cy="1143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 spc="-15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dirty="0">
              <a:latin typeface="Arial" charset="0"/>
            </a:endParaRPr>
          </a:p>
        </p:txBody>
      </p:sp>
      <p:pic>
        <p:nvPicPr>
          <p:cNvPr id="7" name="Picture 2" descr=" 15-0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323975"/>
            <a:ext cx="5202238" cy="522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fld id="{1BBF093D-86D7-4DC1-B677-044C8550ABA9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90D0C2ED-AFB6-4846-BBA2-0388403EB1D7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561" y="1293707"/>
            <a:ext cx="4820239" cy="519514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fld id="{467B2504-0CF4-46E3-949E-0A0847985FBB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187D673-C871-4DDD-AF18-7F1169A594B9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5355230"/>
              </p:ext>
            </p:extLst>
          </p:nvPr>
        </p:nvGraphicFramePr>
        <p:xfrm>
          <a:off x="200891" y="1752600"/>
          <a:ext cx="8790709" cy="358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821" name="Document" r:id="rId4" imgW="6858000" imgH="2794000" progId="Word.Document.12">
                  <p:embed/>
                </p:oleObj>
              </mc:Choice>
              <mc:Fallback>
                <p:oleObj name="Document" r:id="rId4" imgW="6858000" imgH="2794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0891" y="1752600"/>
                        <a:ext cx="8790709" cy="358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fld id="{FBAE812E-4B58-4D67-ACA1-A5F3C811636B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13781E1-594C-43BE-A790-1B3C0D1F5233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295400"/>
            <a:ext cx="4495800" cy="529862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fld id="{39340C97-8621-4FE0-B5A7-04307C07A00C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8D08AB50-F304-4806-A9F7-0CC93B2C48E1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7140247"/>
              </p:ext>
            </p:extLst>
          </p:nvPr>
        </p:nvGraphicFramePr>
        <p:xfrm>
          <a:off x="201613" y="1754188"/>
          <a:ext cx="8789987" cy="357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689" name="Document" r:id="rId4" imgW="6858000" imgH="2794000" progId="Word.Document.12">
                  <p:embed/>
                </p:oleObj>
              </mc:Choice>
              <mc:Fallback>
                <p:oleObj name="Document" r:id="rId4" imgW="6858000" imgH="2794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1613" y="1754188"/>
                        <a:ext cx="8789987" cy="3579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fld id="{45A9B959-2130-44AA-8481-4C84A9555B4D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01065CB-F8D5-4DBA-A320-9C7A75421C96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1332389"/>
            <a:ext cx="3886200" cy="507634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fld id="{60D2254C-6912-4684-A6E0-5A3B1C938E58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2A35CF3B-58F5-463F-B6DA-D208FD6373E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461617"/>
              </p:ext>
            </p:extLst>
          </p:nvPr>
        </p:nvGraphicFramePr>
        <p:xfrm>
          <a:off x="381000" y="152400"/>
          <a:ext cx="1562100" cy="9813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559" name="Equation" r:id="rId4" imgW="990600" imgH="622300" progId="Equation.3">
                  <p:embed/>
                </p:oleObj>
              </mc:Choice>
              <mc:Fallback>
                <p:oleObj name="Equation" r:id="rId4" imgW="9906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00" y="152400"/>
                        <a:ext cx="1562100" cy="9813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6383" y="1371600"/>
            <a:ext cx="5485790" cy="510369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fld id="{A9C0B3BC-802E-4D51-AB15-5D8BC1B78854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820424C0-75CF-4C9B-97C7-AEF0FA6FF23D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1286932"/>
            <a:ext cx="4343400" cy="5308601"/>
          </a:xfrm>
          <a:prstGeom prst="rect">
            <a:avLst/>
          </a:prstGeom>
        </p:spPr>
      </p:pic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8083755"/>
              </p:ext>
            </p:extLst>
          </p:nvPr>
        </p:nvGraphicFramePr>
        <p:xfrm>
          <a:off x="381000" y="152400"/>
          <a:ext cx="1562100" cy="9813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583" name="Equation" r:id="rId5" imgW="990600" imgH="622300" progId="Equation.3">
                  <p:embed/>
                </p:oleObj>
              </mc:Choice>
              <mc:Fallback>
                <p:oleObj name="Equation" r:id="rId5" imgW="9906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00" y="152400"/>
                        <a:ext cx="1562100" cy="9813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fld id="{7874E60D-00B7-4BED-9A30-0AD8EC566716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3CB94E8-06E6-47E0-8978-E04D0BEB14DA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9782052"/>
              </p:ext>
            </p:extLst>
          </p:nvPr>
        </p:nvGraphicFramePr>
        <p:xfrm>
          <a:off x="150845" y="0"/>
          <a:ext cx="2363755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04" name="Equation" r:id="rId4" imgW="1206500" imgH="622300" progId="Equation.3">
                  <p:embed/>
                </p:oleObj>
              </mc:Choice>
              <mc:Fallback>
                <p:oleObj name="Equation" r:id="rId4" imgW="12065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0845" y="0"/>
                        <a:ext cx="2363755" cy="121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447800"/>
            <a:ext cx="9102725" cy="46482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fld id="{4E825F6D-58CD-482D-8583-CC0893739711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77D0E0AC-340A-41D2-9BF9-D9BF1F95454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7201569"/>
              </p:ext>
            </p:extLst>
          </p:nvPr>
        </p:nvGraphicFramePr>
        <p:xfrm>
          <a:off x="304800" y="92709"/>
          <a:ext cx="1625601" cy="11379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29" name="Equation" r:id="rId4" imgW="889000" imgH="622300" progId="Equation.3">
                  <p:embed/>
                </p:oleObj>
              </mc:Choice>
              <mc:Fallback>
                <p:oleObj name="Equation" r:id="rId4" imgW="8890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800" y="92709"/>
                        <a:ext cx="1625601" cy="11379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015" y="1387939"/>
            <a:ext cx="7121985" cy="524146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fld id="{3C38763A-EF51-4A96-8AB6-5B1ADD4FFE9A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4887008-F7D3-42C9-9DDD-58842D2A2C0C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5550972"/>
              </p:ext>
            </p:extLst>
          </p:nvPr>
        </p:nvGraphicFramePr>
        <p:xfrm>
          <a:off x="190500" y="304799"/>
          <a:ext cx="2476500" cy="9193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138" name="Equation" r:id="rId4" imgW="1676400" imgH="622300" progId="Equation.3">
                  <p:embed/>
                </p:oleObj>
              </mc:Choice>
              <mc:Fallback>
                <p:oleObj name="Equation" r:id="rId4" imgW="16764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0500" y="304799"/>
                        <a:ext cx="2476500" cy="9193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54" y="1447800"/>
            <a:ext cx="8930846" cy="4495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fld id="{DD2640B1-1252-48F5-8853-DAEFD52E47E1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1D4A097-B9DB-4C99-9124-C1557831B00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0712931"/>
              </p:ext>
            </p:extLst>
          </p:nvPr>
        </p:nvGraphicFramePr>
        <p:xfrm>
          <a:off x="4476750" y="5434013"/>
          <a:ext cx="495300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968" name="Equation" r:id="rId4" imgW="114300" imgH="165100" progId="Equation.3">
                  <p:embed/>
                </p:oleObj>
              </mc:Choice>
              <mc:Fallback>
                <p:oleObj name="Equation" r:id="rId4" imgW="114300" imgH="165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6750" y="5434013"/>
                        <a:ext cx="495300" cy="677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649069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latin typeface="Verdana" charset="0"/>
              </a:rPr>
              <a:t>15.1: Double Integrals in RCS</a:t>
            </a:r>
          </a:p>
        </p:txBody>
      </p:sp>
      <p:pic>
        <p:nvPicPr>
          <p:cNvPr id="8" name="Picture 2" descr="15-02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495425"/>
            <a:ext cx="4572000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 descr="15-02b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577975"/>
            <a:ext cx="4267200" cy="215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3173060"/>
              </p:ext>
            </p:extLst>
          </p:nvPr>
        </p:nvGraphicFramePr>
        <p:xfrm>
          <a:off x="4669367" y="4343400"/>
          <a:ext cx="3941233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969" name="Equation" r:id="rId8" imgW="1244600" imgH="457200" progId="Equation.3">
                  <p:embed/>
                </p:oleObj>
              </mc:Choice>
              <mc:Fallback>
                <p:oleObj name="Equation" r:id="rId8" imgW="12446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69367" y="4343400"/>
                        <a:ext cx="3941233" cy="144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fld id="{871E028F-22AC-4A94-A5B1-E9C4E3DC984C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CAFD6B0-ABD7-4632-8C60-11A1224ECC91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37" y="1371600"/>
            <a:ext cx="7300163" cy="5151197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831428"/>
              </p:ext>
            </p:extLst>
          </p:nvPr>
        </p:nvGraphicFramePr>
        <p:xfrm>
          <a:off x="125412" y="0"/>
          <a:ext cx="3473177" cy="122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032" name="Equation" r:id="rId5" imgW="1765300" imgH="622300" progId="Equation.3">
                  <p:embed/>
                </p:oleObj>
              </mc:Choice>
              <mc:Fallback>
                <p:oleObj name="Equation" r:id="rId5" imgW="17653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5412" y="0"/>
                        <a:ext cx="3473177" cy="1223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fld id="{3FEF0F95-4A80-43B9-908D-B6AF7C5928E4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8BCCD116-6F77-4774-86C2-758681EAD143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2400" y="2057400"/>
            <a:ext cx="8839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Reference</a:t>
            </a:r>
          </a:p>
          <a:p>
            <a:pPr algn="ctr"/>
            <a:endParaRPr lang="en-US" sz="2400" dirty="0" smtClean="0"/>
          </a:p>
          <a:p>
            <a:r>
              <a:rPr lang="en-US" sz="2400" dirty="0"/>
              <a:t>G. B. Thomas Jr., M. D. </a:t>
            </a:r>
            <a:r>
              <a:rPr lang="en-US" sz="2400" dirty="0" err="1" smtClean="0"/>
              <a:t>Weir,J</a:t>
            </a:r>
            <a:r>
              <a:rPr lang="en-US" sz="2400" dirty="0"/>
              <a:t>. R. </a:t>
            </a:r>
            <a:r>
              <a:rPr lang="en-US" sz="2400" dirty="0" smtClean="0"/>
              <a:t>Hass and C. </a:t>
            </a:r>
            <a:r>
              <a:rPr lang="en-US" sz="2400" dirty="0" err="1" smtClean="0"/>
              <a:t>Heill</a:t>
            </a:r>
            <a:r>
              <a:rPr lang="en-US" sz="2400" dirty="0" smtClean="0"/>
              <a:t>: </a:t>
            </a:r>
            <a:r>
              <a:rPr lang="en-US" sz="2400" dirty="0"/>
              <a:t>Thomas’ Calculus, </a:t>
            </a:r>
            <a:r>
              <a:rPr lang="en-US" sz="2400" dirty="0" smtClean="0"/>
              <a:t>13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</a:t>
            </a:r>
            <a:r>
              <a:rPr lang="en-US" sz="2400" dirty="0"/>
              <a:t>Edition, Pearson Educations, 2014.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fld id="{45E6FBFB-14B2-4EEC-8C9F-70B94D95A81D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321A71F-8EB2-4552-97BD-B0E71975DC6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7" name="Picture 2" descr="15-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27387"/>
            <a:ext cx="7467600" cy="370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15-106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5029200"/>
            <a:ext cx="4953000" cy="1493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9069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latin typeface="Verdana" charset="0"/>
              </a:rPr>
              <a:t>15.1: Double Integrals in RCS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fld id="{4E7C8FA2-0210-4DC4-97B7-44B4B60EC514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9542F01F-60C8-4AF6-A26A-06F405575FD9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588401"/>
              </p:ext>
            </p:extLst>
          </p:nvPr>
        </p:nvGraphicFramePr>
        <p:xfrm>
          <a:off x="76200" y="1600200"/>
          <a:ext cx="8991600" cy="37523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106" name="Equation" r:id="rId3" imgW="3530600" imgH="1473200" progId="Equation.3">
                  <p:embed/>
                </p:oleObj>
              </mc:Choice>
              <mc:Fallback>
                <p:oleObj name="Equation" r:id="rId3" imgW="3530600" imgH="147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0" y="1600200"/>
                        <a:ext cx="8991600" cy="37523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0" y="649069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latin typeface="Verdana" charset="0"/>
              </a:rPr>
              <a:t>15.1: Double Integrals in RCS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B075AD92-C8C2-4BA7-BF98-A0001A56C672}" type="datetime1">
              <a:rPr lang="en-US" smtClean="0"/>
              <a:pPr>
                <a:defRPr/>
              </a:pPr>
              <a:t>29/Oct/17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C8EF2771-604F-48BF-95EB-52ACF521F79E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5" name="Rectangle 4"/>
          <p:cNvSpPr txBox="1">
            <a:spLocks noChangeArrowheads="1"/>
          </p:cNvSpPr>
          <p:nvPr/>
        </p:nvSpPr>
        <p:spPr>
          <a:xfrm>
            <a:off x="0" y="76200"/>
            <a:ext cx="8229600" cy="1143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 spc="-15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 smtClean="0">
                <a:latin typeface="Arial" charset="0"/>
              </a:rPr>
              <a:t>Remark</a:t>
            </a:r>
            <a:endParaRPr lang="en-US" dirty="0">
              <a:latin typeface="Arial" charset="0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2169835"/>
              </p:ext>
            </p:extLst>
          </p:nvPr>
        </p:nvGraphicFramePr>
        <p:xfrm>
          <a:off x="145804" y="2438400"/>
          <a:ext cx="8845796" cy="181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130" name="Equation" r:id="rId3" imgW="3213100" imgH="660400" progId="Equation.3">
                  <p:embed/>
                </p:oleObj>
              </mc:Choice>
              <mc:Fallback>
                <p:oleObj name="Equation" r:id="rId3" imgW="3213100" imgH="660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5804" y="2438400"/>
                        <a:ext cx="8845796" cy="1819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3792</TotalTime>
  <Words>905</Words>
  <Application>Microsoft Macintosh PowerPoint</Application>
  <PresentationFormat>On-screen Show (4:3)</PresentationFormat>
  <Paragraphs>208</Paragraphs>
  <Slides>61</Slides>
  <Notes>16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Office Theme</vt:lpstr>
      <vt:lpstr>Custom Design</vt:lpstr>
      <vt:lpstr>Equation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Ashish Tiwari</cp:lastModifiedBy>
  <cp:revision>628</cp:revision>
  <dcterms:created xsi:type="dcterms:W3CDTF">2011-09-14T09:42:05Z</dcterms:created>
  <dcterms:modified xsi:type="dcterms:W3CDTF">2017-10-29T12:28:05Z</dcterms:modified>
</cp:coreProperties>
</file>